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59" r:id="rId5"/>
    <p:sldId id="260" r:id="rId6"/>
    <p:sldId id="257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E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74E73F-CA1B-43BA-96EB-867FEABC3654}" type="doc">
      <dgm:prSet loTypeId="urn:microsoft.com/office/officeart/2005/8/layout/target2" loCatId="relationship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pt-BR"/>
        </a:p>
      </dgm:t>
    </dgm:pt>
    <dgm:pt modelId="{75A554D4-6F94-44F0-A632-CCBC029131A9}">
      <dgm:prSet phldrT="[Texto]"/>
      <dgm:spPr>
        <a:gradFill rotWithShape="0">
          <a:gsLst>
            <a:gs pos="0">
              <a:schemeClr val="tx2">
                <a:lumMod val="75000"/>
              </a:schemeClr>
            </a:gs>
            <a:gs pos="35000">
              <a:schemeClr val="tx2">
                <a:lumMod val="60000"/>
                <a:lumOff val="40000"/>
              </a:schemeClr>
            </a:gs>
            <a:gs pos="100000">
              <a:schemeClr val="tx2">
                <a:lumMod val="20000"/>
                <a:lumOff val="80000"/>
              </a:schemeClr>
            </a:gs>
          </a:gsLst>
        </a:gradFill>
      </dgm:spPr>
      <dgm:t>
        <a:bodyPr/>
        <a:lstStyle/>
        <a:p>
          <a:r>
            <a:rPr lang="pt-BR" dirty="0" smtClean="0"/>
            <a:t>Windows Server</a:t>
          </a:r>
          <a:endParaRPr lang="pt-BR" dirty="0"/>
        </a:p>
      </dgm:t>
    </dgm:pt>
    <dgm:pt modelId="{487D7B75-ECC9-4F3B-8ADE-FC99846E4C98}" type="parTrans" cxnId="{484C45DE-EEE6-44EF-A6FC-90DFF205D9D8}">
      <dgm:prSet/>
      <dgm:spPr/>
      <dgm:t>
        <a:bodyPr/>
        <a:lstStyle/>
        <a:p>
          <a:endParaRPr lang="pt-BR"/>
        </a:p>
      </dgm:t>
    </dgm:pt>
    <dgm:pt modelId="{996D293C-D152-4765-BD03-BBD1F76EF72E}" type="sibTrans" cxnId="{484C45DE-EEE6-44EF-A6FC-90DFF205D9D8}">
      <dgm:prSet/>
      <dgm:spPr/>
      <dgm:t>
        <a:bodyPr/>
        <a:lstStyle/>
        <a:p>
          <a:endParaRPr lang="pt-BR"/>
        </a:p>
      </dgm:t>
    </dgm:pt>
    <dgm:pt modelId="{F7847051-21A8-458C-8666-3EB9604C4CF6}">
      <dgm:prSet phldrT="[Texto]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pt-BR" dirty="0" err="1" smtClean="0"/>
            <a:t>.Net</a:t>
          </a:r>
          <a:r>
            <a:rPr lang="pt-BR" dirty="0" smtClean="0"/>
            <a:t> Framework</a:t>
          </a:r>
          <a:endParaRPr lang="pt-BR" dirty="0"/>
        </a:p>
      </dgm:t>
    </dgm:pt>
    <dgm:pt modelId="{118F0BE5-AEFB-4184-B043-96F771A9B5F5}" type="parTrans" cxnId="{2AFC6C66-A716-4075-936A-7918729BC252}">
      <dgm:prSet/>
      <dgm:spPr/>
      <dgm:t>
        <a:bodyPr/>
        <a:lstStyle/>
        <a:p>
          <a:endParaRPr lang="pt-BR"/>
        </a:p>
      </dgm:t>
    </dgm:pt>
    <dgm:pt modelId="{1D0DD8A2-B49D-4846-8603-008788BC2C21}" type="sibTrans" cxnId="{2AFC6C66-A716-4075-936A-7918729BC252}">
      <dgm:prSet/>
      <dgm:spPr/>
      <dgm:t>
        <a:bodyPr/>
        <a:lstStyle/>
        <a:p>
          <a:endParaRPr lang="pt-BR"/>
        </a:p>
      </dgm:t>
    </dgm:pt>
    <dgm:pt modelId="{BE245E47-6EC3-4601-894C-B501568B43DF}">
      <dgm:prSet phldrT="[Texto]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pt-BR" dirty="0" smtClean="0"/>
            <a:t>IIS/WAS</a:t>
          </a:r>
          <a:endParaRPr lang="pt-BR" dirty="0"/>
        </a:p>
      </dgm:t>
    </dgm:pt>
    <dgm:pt modelId="{6CAEC1E7-68B7-49EA-9EF4-7595EE3F338D}" type="parTrans" cxnId="{A793148C-D754-4A33-B938-60D71950B672}">
      <dgm:prSet/>
      <dgm:spPr/>
      <dgm:t>
        <a:bodyPr/>
        <a:lstStyle/>
        <a:p>
          <a:endParaRPr lang="pt-BR"/>
        </a:p>
      </dgm:t>
    </dgm:pt>
    <dgm:pt modelId="{D7073E32-4C49-40DE-B9D8-76D4AA33A84E}" type="sibTrans" cxnId="{A793148C-D754-4A33-B938-60D71950B672}">
      <dgm:prSet/>
      <dgm:spPr/>
      <dgm:t>
        <a:bodyPr/>
        <a:lstStyle/>
        <a:p>
          <a:endParaRPr lang="pt-BR"/>
        </a:p>
      </dgm:t>
    </dgm:pt>
    <dgm:pt modelId="{0C11EDB8-0173-4602-9969-4F5BC74136A3}">
      <dgm:prSet phldrT="[Texto]"/>
      <dgm:spPr>
        <a:gradFill rotWithShape="0">
          <a:gsLst>
            <a:gs pos="0">
              <a:schemeClr val="accent5">
                <a:lumMod val="75000"/>
              </a:schemeClr>
            </a:gs>
            <a:gs pos="35000">
              <a:schemeClr val="accent5">
                <a:lumMod val="60000"/>
                <a:lumOff val="40000"/>
              </a:schemeClr>
            </a:gs>
            <a:gs pos="100000">
              <a:schemeClr val="accent5">
                <a:lumMod val="20000"/>
                <a:lumOff val="80000"/>
              </a:schemeClr>
            </a:gs>
          </a:gsLst>
        </a:gradFill>
      </dgm:spPr>
      <dgm:t>
        <a:bodyPr/>
        <a:lstStyle/>
        <a:p>
          <a:r>
            <a:rPr lang="pt-BR" dirty="0" err="1" smtClean="0"/>
            <a:t>AppFabric</a:t>
          </a:r>
          <a:endParaRPr lang="pt-BR" dirty="0"/>
        </a:p>
      </dgm:t>
    </dgm:pt>
    <dgm:pt modelId="{E28394C1-6145-44CA-A643-5C22EEA4E419}" type="parTrans" cxnId="{ABFC02AF-ADE4-46E2-9DAD-806F1E53A1D5}">
      <dgm:prSet/>
      <dgm:spPr/>
      <dgm:t>
        <a:bodyPr/>
        <a:lstStyle/>
        <a:p>
          <a:endParaRPr lang="pt-BR"/>
        </a:p>
      </dgm:t>
    </dgm:pt>
    <dgm:pt modelId="{31B52AEA-2CC2-4D5E-A607-F58519AFFEC9}" type="sibTrans" cxnId="{ABFC02AF-ADE4-46E2-9DAD-806F1E53A1D5}">
      <dgm:prSet/>
      <dgm:spPr/>
      <dgm:t>
        <a:bodyPr/>
        <a:lstStyle/>
        <a:p>
          <a:endParaRPr lang="pt-BR"/>
        </a:p>
      </dgm:t>
    </dgm:pt>
    <dgm:pt modelId="{436ACA05-31B5-4185-BDB0-C20AC904BBF2}">
      <dgm:prSet phldrT="[Texto]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pt-BR" dirty="0" err="1" smtClean="0"/>
            <a:t>Caching</a:t>
          </a:r>
          <a:endParaRPr lang="pt-BR" dirty="0"/>
        </a:p>
      </dgm:t>
    </dgm:pt>
    <dgm:pt modelId="{D1429E46-75BF-4A20-B1F5-3E5033702849}" type="parTrans" cxnId="{C4D94554-671F-48B6-A119-EAF2F7426B0D}">
      <dgm:prSet/>
      <dgm:spPr/>
      <dgm:t>
        <a:bodyPr/>
        <a:lstStyle/>
        <a:p>
          <a:endParaRPr lang="pt-BR"/>
        </a:p>
      </dgm:t>
    </dgm:pt>
    <dgm:pt modelId="{E4AECDA6-C330-4A8C-A9F7-0A033BBABAAC}" type="sibTrans" cxnId="{C4D94554-671F-48B6-A119-EAF2F7426B0D}">
      <dgm:prSet/>
      <dgm:spPr/>
      <dgm:t>
        <a:bodyPr/>
        <a:lstStyle/>
        <a:p>
          <a:endParaRPr lang="pt-BR"/>
        </a:p>
      </dgm:t>
    </dgm:pt>
    <dgm:pt modelId="{0A83F4A7-3760-4117-B7F7-E3ADF0A083F6}">
      <dgm:prSet phldrT="[Texto]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pt-BR" dirty="0" err="1" smtClean="0"/>
            <a:t>Hosting</a:t>
          </a:r>
          <a:endParaRPr lang="pt-BR" dirty="0"/>
        </a:p>
      </dgm:t>
    </dgm:pt>
    <dgm:pt modelId="{97FC5A2C-9AF3-44A2-9C92-843FC9868C93}" type="parTrans" cxnId="{71211E23-4230-46AF-9D74-BDD984D3E135}">
      <dgm:prSet/>
      <dgm:spPr/>
      <dgm:t>
        <a:bodyPr/>
        <a:lstStyle/>
        <a:p>
          <a:endParaRPr lang="pt-BR"/>
        </a:p>
      </dgm:t>
    </dgm:pt>
    <dgm:pt modelId="{8520C0D5-F67C-4FAF-9909-63FF1294695D}" type="sibTrans" cxnId="{71211E23-4230-46AF-9D74-BDD984D3E135}">
      <dgm:prSet/>
      <dgm:spPr/>
      <dgm:t>
        <a:bodyPr/>
        <a:lstStyle/>
        <a:p>
          <a:endParaRPr lang="pt-BR"/>
        </a:p>
      </dgm:t>
    </dgm:pt>
    <dgm:pt modelId="{9E194B78-1CAE-47D2-8652-CA1D5C55BBB4}">
      <dgm:prSet phldrT="[Texto]"/>
      <dgm:spPr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35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</a:gradFill>
      </dgm:spPr>
      <dgm:t>
        <a:bodyPr/>
        <a:lstStyle/>
        <a:p>
          <a:r>
            <a:rPr lang="pt-BR" dirty="0" smtClean="0"/>
            <a:t>Gerenciamento</a:t>
          </a:r>
          <a:endParaRPr lang="pt-BR" dirty="0"/>
        </a:p>
      </dgm:t>
    </dgm:pt>
    <dgm:pt modelId="{81102317-822C-498E-B6C3-870046AFF7A5}" type="parTrans" cxnId="{ADF6B8E7-7CEE-4206-A2E0-EAD74CD63607}">
      <dgm:prSet/>
      <dgm:spPr/>
      <dgm:t>
        <a:bodyPr/>
        <a:lstStyle/>
        <a:p>
          <a:endParaRPr lang="pt-BR"/>
        </a:p>
      </dgm:t>
    </dgm:pt>
    <dgm:pt modelId="{FAA19EB2-7D1A-4DF7-87DB-BFFE081F9D77}" type="sibTrans" cxnId="{ADF6B8E7-7CEE-4206-A2E0-EAD74CD63607}">
      <dgm:prSet/>
      <dgm:spPr/>
      <dgm:t>
        <a:bodyPr/>
        <a:lstStyle/>
        <a:p>
          <a:endParaRPr lang="pt-BR"/>
        </a:p>
      </dgm:t>
    </dgm:pt>
    <dgm:pt modelId="{BFC867E0-96E1-49B9-84A9-CADB29E43684}">
      <dgm:prSet phldrT="[Texto]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pt-BR" dirty="0" smtClean="0"/>
            <a:t>IIS Manager Modules</a:t>
          </a:r>
        </a:p>
      </dgm:t>
    </dgm:pt>
    <dgm:pt modelId="{8B170E04-C7EE-4904-ACD8-96B4F79AF563}" type="parTrans" cxnId="{8A5DED59-FF48-45BB-9342-C1900D756674}">
      <dgm:prSet/>
      <dgm:spPr/>
      <dgm:t>
        <a:bodyPr/>
        <a:lstStyle/>
        <a:p>
          <a:endParaRPr lang="pt-BR"/>
        </a:p>
      </dgm:t>
    </dgm:pt>
    <dgm:pt modelId="{86303564-9F23-45A9-979E-17304A3A02DE}" type="sibTrans" cxnId="{8A5DED59-FF48-45BB-9342-C1900D756674}">
      <dgm:prSet/>
      <dgm:spPr/>
      <dgm:t>
        <a:bodyPr/>
        <a:lstStyle/>
        <a:p>
          <a:endParaRPr lang="pt-BR"/>
        </a:p>
      </dgm:t>
    </dgm:pt>
    <dgm:pt modelId="{84D3EC8C-BE1F-478D-AC54-1D431DE26F10}">
      <dgm:prSet phldrT="[Texto]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pt-BR" dirty="0" err="1" smtClean="0"/>
            <a:t>PowerShell</a:t>
          </a:r>
          <a:endParaRPr lang="pt-BR" dirty="0"/>
        </a:p>
      </dgm:t>
    </dgm:pt>
    <dgm:pt modelId="{90F605E3-B0E7-4B3B-9E1D-CA05C500C9FC}" type="parTrans" cxnId="{3C9932DE-3720-42A5-A88F-0928CC4032A2}">
      <dgm:prSet/>
      <dgm:spPr/>
      <dgm:t>
        <a:bodyPr/>
        <a:lstStyle/>
        <a:p>
          <a:endParaRPr lang="pt-BR"/>
        </a:p>
      </dgm:t>
    </dgm:pt>
    <dgm:pt modelId="{91E7F685-3488-4E50-84B8-175B958FEB81}" type="sibTrans" cxnId="{3C9932DE-3720-42A5-A88F-0928CC4032A2}">
      <dgm:prSet/>
      <dgm:spPr/>
      <dgm:t>
        <a:bodyPr/>
        <a:lstStyle/>
        <a:p>
          <a:endParaRPr lang="pt-BR"/>
        </a:p>
      </dgm:t>
    </dgm:pt>
    <dgm:pt modelId="{BD37C887-FF03-44D1-BE3A-D183991F9F52}">
      <dgm:prSet phldrT="[Texto]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pt-BR" dirty="0" err="1" smtClean="0"/>
            <a:t>Runtime</a:t>
          </a:r>
          <a:r>
            <a:rPr lang="pt-BR" dirty="0" smtClean="0"/>
            <a:t> </a:t>
          </a:r>
          <a:r>
            <a:rPr lang="pt-BR" dirty="0" err="1" smtClean="0"/>
            <a:t>Databases</a:t>
          </a:r>
          <a:endParaRPr lang="pt-BR" dirty="0"/>
        </a:p>
      </dgm:t>
    </dgm:pt>
    <dgm:pt modelId="{0B495312-C8F1-415D-BDFC-409370DB1103}" type="parTrans" cxnId="{CDC2534A-98C5-415C-AC1E-D3964BDF5C3A}">
      <dgm:prSet/>
      <dgm:spPr/>
      <dgm:t>
        <a:bodyPr/>
        <a:lstStyle/>
        <a:p>
          <a:endParaRPr lang="pt-BR"/>
        </a:p>
      </dgm:t>
    </dgm:pt>
    <dgm:pt modelId="{B50F0603-6CE3-4C81-9AAB-4CD4FE8991A8}" type="sibTrans" cxnId="{CDC2534A-98C5-415C-AC1E-D3964BDF5C3A}">
      <dgm:prSet/>
      <dgm:spPr/>
      <dgm:t>
        <a:bodyPr/>
        <a:lstStyle/>
        <a:p>
          <a:endParaRPr lang="pt-BR"/>
        </a:p>
      </dgm:t>
    </dgm:pt>
    <dgm:pt modelId="{71038C6B-A587-49AE-8DFA-A78E1BADACCF}" type="pres">
      <dgm:prSet presAssocID="{1F74E73F-CA1B-43BA-96EB-867FEABC3654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E9F875E6-84A3-4732-BA50-1253545CF62C}" type="pres">
      <dgm:prSet presAssocID="{1F74E73F-CA1B-43BA-96EB-867FEABC3654}" presName="outerBox" presStyleCnt="0"/>
      <dgm:spPr/>
    </dgm:pt>
    <dgm:pt modelId="{5D58366B-2D38-4EEF-B5B5-EFA08B22659C}" type="pres">
      <dgm:prSet presAssocID="{1F74E73F-CA1B-43BA-96EB-867FEABC3654}" presName="outerBoxParent" presStyleLbl="node1" presStyleIdx="0" presStyleCnt="3"/>
      <dgm:spPr/>
      <dgm:t>
        <a:bodyPr/>
        <a:lstStyle/>
        <a:p>
          <a:endParaRPr lang="pt-BR"/>
        </a:p>
      </dgm:t>
    </dgm:pt>
    <dgm:pt modelId="{47F2BFF9-0539-445A-98D0-8452A4418A06}" type="pres">
      <dgm:prSet presAssocID="{1F74E73F-CA1B-43BA-96EB-867FEABC3654}" presName="outerBoxChildren" presStyleCnt="0"/>
      <dgm:spPr/>
    </dgm:pt>
    <dgm:pt modelId="{7F70A3C2-32CF-4CE8-B418-06B3D2BB9050}" type="pres">
      <dgm:prSet presAssocID="{F7847051-21A8-458C-8666-3EB9604C4CF6}" presName="oChild" presStyleLbl="fgAcc1" presStyleIdx="0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A80C0A9-975B-4F81-94D4-B315A1C92793}" type="pres">
      <dgm:prSet presAssocID="{1D0DD8A2-B49D-4846-8603-008788BC2C21}" presName="outerSibTrans" presStyleCnt="0"/>
      <dgm:spPr/>
    </dgm:pt>
    <dgm:pt modelId="{B02F7748-C884-40A1-8187-DFF64696E0E8}" type="pres">
      <dgm:prSet presAssocID="{BE245E47-6EC3-4601-894C-B501568B43DF}" presName="oChild" presStyleLbl="fgAcc1" presStyleIdx="1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6236919-38C0-4837-86CB-7285C0EDE324}" type="pres">
      <dgm:prSet presAssocID="{D7073E32-4C49-40DE-B9D8-76D4AA33A84E}" presName="outerSibTrans" presStyleCnt="0"/>
      <dgm:spPr/>
    </dgm:pt>
    <dgm:pt modelId="{6A226213-4D91-4137-AECA-847BFB269694}" type="pres">
      <dgm:prSet presAssocID="{BD37C887-FF03-44D1-BE3A-D183991F9F52}" presName="oChild" presStyleLbl="fgAcc1" presStyleIdx="2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E10264B-98C0-4FFF-924F-2392A5FF46F3}" type="pres">
      <dgm:prSet presAssocID="{1F74E73F-CA1B-43BA-96EB-867FEABC3654}" presName="middleBox" presStyleCnt="0"/>
      <dgm:spPr/>
    </dgm:pt>
    <dgm:pt modelId="{53E99886-C6B3-4C86-896F-5BCBB4B5B7EB}" type="pres">
      <dgm:prSet presAssocID="{1F74E73F-CA1B-43BA-96EB-867FEABC3654}" presName="middleBoxParent" presStyleLbl="node1" presStyleIdx="1" presStyleCnt="3"/>
      <dgm:spPr/>
      <dgm:t>
        <a:bodyPr/>
        <a:lstStyle/>
        <a:p>
          <a:endParaRPr lang="pt-BR"/>
        </a:p>
      </dgm:t>
    </dgm:pt>
    <dgm:pt modelId="{217B85BF-E657-4211-9D31-EFC8587FD981}" type="pres">
      <dgm:prSet presAssocID="{1F74E73F-CA1B-43BA-96EB-867FEABC3654}" presName="middleBoxChildren" presStyleCnt="0"/>
      <dgm:spPr/>
    </dgm:pt>
    <dgm:pt modelId="{75238615-716B-42C9-90DD-1DC80F5FAFF5}" type="pres">
      <dgm:prSet presAssocID="{436ACA05-31B5-4185-BDB0-C20AC904BBF2}" presName="mChild" presStyleLbl="fgAcc1" presStyleIdx="3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7AE3A2A-C73F-4485-B1B0-651D5A84343D}" type="pres">
      <dgm:prSet presAssocID="{E4AECDA6-C330-4A8C-A9F7-0A033BBABAAC}" presName="middleSibTrans" presStyleCnt="0"/>
      <dgm:spPr/>
    </dgm:pt>
    <dgm:pt modelId="{433DED16-55D8-4CB5-AFE0-C08665B57478}" type="pres">
      <dgm:prSet presAssocID="{0A83F4A7-3760-4117-B7F7-E3ADF0A083F6}" presName="mChild" presStyleLbl="fgAcc1" presStyleIdx="4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7EDDCEC-3238-4A07-BB93-8C3AB58BF839}" type="pres">
      <dgm:prSet presAssocID="{1F74E73F-CA1B-43BA-96EB-867FEABC3654}" presName="centerBox" presStyleCnt="0"/>
      <dgm:spPr/>
    </dgm:pt>
    <dgm:pt modelId="{B1EBB177-D633-4055-8348-485C75B22385}" type="pres">
      <dgm:prSet presAssocID="{1F74E73F-CA1B-43BA-96EB-867FEABC3654}" presName="centerBoxParent" presStyleLbl="node1" presStyleIdx="2" presStyleCnt="3"/>
      <dgm:spPr/>
      <dgm:t>
        <a:bodyPr/>
        <a:lstStyle/>
        <a:p>
          <a:endParaRPr lang="pt-BR"/>
        </a:p>
      </dgm:t>
    </dgm:pt>
    <dgm:pt modelId="{2C967052-3C44-46E6-8E3B-192FDB6004E6}" type="pres">
      <dgm:prSet presAssocID="{1F74E73F-CA1B-43BA-96EB-867FEABC3654}" presName="centerBoxChildren" presStyleCnt="0"/>
      <dgm:spPr/>
    </dgm:pt>
    <dgm:pt modelId="{11FEC796-50DA-4A9F-A5AE-56728A49B683}" type="pres">
      <dgm:prSet presAssocID="{BFC867E0-96E1-49B9-84A9-CADB29E43684}" presName="cChild" presStyleLbl="fgAcc1" presStyleIdx="5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A30B1DD-E758-408D-A813-9270EAC802FD}" type="pres">
      <dgm:prSet presAssocID="{86303564-9F23-45A9-979E-17304A3A02DE}" presName="centerSibTrans" presStyleCnt="0"/>
      <dgm:spPr/>
    </dgm:pt>
    <dgm:pt modelId="{144F398C-8353-4994-A04D-2B1331569F51}" type="pres">
      <dgm:prSet presAssocID="{84D3EC8C-BE1F-478D-AC54-1D431DE26F10}" presName="cChild" presStyleLbl="fgAcc1" presStyleIdx="6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2BE75EFE-9581-4F08-AF64-A31D09A33D9E}" type="presOf" srcId="{436ACA05-31B5-4185-BDB0-C20AC904BBF2}" destId="{75238615-716B-42C9-90DD-1DC80F5FAFF5}" srcOrd="0" destOrd="0" presId="urn:microsoft.com/office/officeart/2005/8/layout/target2"/>
    <dgm:cxn modelId="{8A5DED59-FF48-45BB-9342-C1900D756674}" srcId="{9E194B78-1CAE-47D2-8652-CA1D5C55BBB4}" destId="{BFC867E0-96E1-49B9-84A9-CADB29E43684}" srcOrd="0" destOrd="0" parTransId="{8B170E04-C7EE-4904-ACD8-96B4F79AF563}" sibTransId="{86303564-9F23-45A9-979E-17304A3A02DE}"/>
    <dgm:cxn modelId="{D0E5B8DE-43E9-40F4-BCEB-9526CA0B643A}" type="presOf" srcId="{9E194B78-1CAE-47D2-8652-CA1D5C55BBB4}" destId="{B1EBB177-D633-4055-8348-485C75B22385}" srcOrd="0" destOrd="0" presId="urn:microsoft.com/office/officeart/2005/8/layout/target2"/>
    <dgm:cxn modelId="{C4D94554-671F-48B6-A119-EAF2F7426B0D}" srcId="{0C11EDB8-0173-4602-9969-4F5BC74136A3}" destId="{436ACA05-31B5-4185-BDB0-C20AC904BBF2}" srcOrd="0" destOrd="0" parTransId="{D1429E46-75BF-4A20-B1F5-3E5033702849}" sibTransId="{E4AECDA6-C330-4A8C-A9F7-0A033BBABAAC}"/>
    <dgm:cxn modelId="{71211E23-4230-46AF-9D74-BDD984D3E135}" srcId="{0C11EDB8-0173-4602-9969-4F5BC74136A3}" destId="{0A83F4A7-3760-4117-B7F7-E3ADF0A083F6}" srcOrd="1" destOrd="0" parTransId="{97FC5A2C-9AF3-44A2-9C92-843FC9868C93}" sibTransId="{8520C0D5-F67C-4FAF-9909-63FF1294695D}"/>
    <dgm:cxn modelId="{6962A0E6-C9FC-4722-AE4E-8F6C339653C2}" type="presOf" srcId="{BD37C887-FF03-44D1-BE3A-D183991F9F52}" destId="{6A226213-4D91-4137-AECA-847BFB269694}" srcOrd="0" destOrd="0" presId="urn:microsoft.com/office/officeart/2005/8/layout/target2"/>
    <dgm:cxn modelId="{ADF6B8E7-7CEE-4206-A2E0-EAD74CD63607}" srcId="{1F74E73F-CA1B-43BA-96EB-867FEABC3654}" destId="{9E194B78-1CAE-47D2-8652-CA1D5C55BBB4}" srcOrd="2" destOrd="0" parTransId="{81102317-822C-498E-B6C3-870046AFF7A5}" sibTransId="{FAA19EB2-7D1A-4DF7-87DB-BFFE081F9D77}"/>
    <dgm:cxn modelId="{D1E8E5C2-6600-42E6-BD10-708FBDFD0768}" type="presOf" srcId="{1F74E73F-CA1B-43BA-96EB-867FEABC3654}" destId="{71038C6B-A587-49AE-8DFA-A78E1BADACCF}" srcOrd="0" destOrd="0" presId="urn:microsoft.com/office/officeart/2005/8/layout/target2"/>
    <dgm:cxn modelId="{5076737A-AFB0-4AAB-94AA-AAFB6ABB93F0}" type="presOf" srcId="{84D3EC8C-BE1F-478D-AC54-1D431DE26F10}" destId="{144F398C-8353-4994-A04D-2B1331569F51}" srcOrd="0" destOrd="0" presId="urn:microsoft.com/office/officeart/2005/8/layout/target2"/>
    <dgm:cxn modelId="{ABFC02AF-ADE4-46E2-9DAD-806F1E53A1D5}" srcId="{1F74E73F-CA1B-43BA-96EB-867FEABC3654}" destId="{0C11EDB8-0173-4602-9969-4F5BC74136A3}" srcOrd="1" destOrd="0" parTransId="{E28394C1-6145-44CA-A643-5C22EEA4E419}" sibTransId="{31B52AEA-2CC2-4D5E-A607-F58519AFFEC9}"/>
    <dgm:cxn modelId="{A5A1D764-D700-4F96-9208-036101CF66BC}" type="presOf" srcId="{75A554D4-6F94-44F0-A632-CCBC029131A9}" destId="{5D58366B-2D38-4EEF-B5B5-EFA08B22659C}" srcOrd="0" destOrd="0" presId="urn:microsoft.com/office/officeart/2005/8/layout/target2"/>
    <dgm:cxn modelId="{BA37D5AC-90FC-4271-B55E-5D3415AFDAA2}" type="presOf" srcId="{BFC867E0-96E1-49B9-84A9-CADB29E43684}" destId="{11FEC796-50DA-4A9F-A5AE-56728A49B683}" srcOrd="0" destOrd="0" presId="urn:microsoft.com/office/officeart/2005/8/layout/target2"/>
    <dgm:cxn modelId="{484C45DE-EEE6-44EF-A6FC-90DFF205D9D8}" srcId="{1F74E73F-CA1B-43BA-96EB-867FEABC3654}" destId="{75A554D4-6F94-44F0-A632-CCBC029131A9}" srcOrd="0" destOrd="0" parTransId="{487D7B75-ECC9-4F3B-8ADE-FC99846E4C98}" sibTransId="{996D293C-D152-4765-BD03-BBD1F76EF72E}"/>
    <dgm:cxn modelId="{85CE22FB-FDD6-44E9-B521-23D73B43156F}" type="presOf" srcId="{0C11EDB8-0173-4602-9969-4F5BC74136A3}" destId="{53E99886-C6B3-4C86-896F-5BCBB4B5B7EB}" srcOrd="0" destOrd="0" presId="urn:microsoft.com/office/officeart/2005/8/layout/target2"/>
    <dgm:cxn modelId="{28237B1A-1A97-400E-8E2E-D6FD23DCA529}" type="presOf" srcId="{0A83F4A7-3760-4117-B7F7-E3ADF0A083F6}" destId="{433DED16-55D8-4CB5-AFE0-C08665B57478}" srcOrd="0" destOrd="0" presId="urn:microsoft.com/office/officeart/2005/8/layout/target2"/>
    <dgm:cxn modelId="{CDC2534A-98C5-415C-AC1E-D3964BDF5C3A}" srcId="{75A554D4-6F94-44F0-A632-CCBC029131A9}" destId="{BD37C887-FF03-44D1-BE3A-D183991F9F52}" srcOrd="2" destOrd="0" parTransId="{0B495312-C8F1-415D-BDFC-409370DB1103}" sibTransId="{B50F0603-6CE3-4C81-9AAB-4CD4FE8991A8}"/>
    <dgm:cxn modelId="{00EA64F5-41B7-420C-9166-779D6BC0A679}" type="presOf" srcId="{F7847051-21A8-458C-8666-3EB9604C4CF6}" destId="{7F70A3C2-32CF-4CE8-B418-06B3D2BB9050}" srcOrd="0" destOrd="0" presId="urn:microsoft.com/office/officeart/2005/8/layout/target2"/>
    <dgm:cxn modelId="{3C9932DE-3720-42A5-A88F-0928CC4032A2}" srcId="{9E194B78-1CAE-47D2-8652-CA1D5C55BBB4}" destId="{84D3EC8C-BE1F-478D-AC54-1D431DE26F10}" srcOrd="1" destOrd="0" parTransId="{90F605E3-B0E7-4B3B-9E1D-CA05C500C9FC}" sibTransId="{91E7F685-3488-4E50-84B8-175B958FEB81}"/>
    <dgm:cxn modelId="{A793148C-D754-4A33-B938-60D71950B672}" srcId="{75A554D4-6F94-44F0-A632-CCBC029131A9}" destId="{BE245E47-6EC3-4601-894C-B501568B43DF}" srcOrd="1" destOrd="0" parTransId="{6CAEC1E7-68B7-49EA-9EF4-7595EE3F338D}" sibTransId="{D7073E32-4C49-40DE-B9D8-76D4AA33A84E}"/>
    <dgm:cxn modelId="{2AFC6C66-A716-4075-936A-7918729BC252}" srcId="{75A554D4-6F94-44F0-A632-CCBC029131A9}" destId="{F7847051-21A8-458C-8666-3EB9604C4CF6}" srcOrd="0" destOrd="0" parTransId="{118F0BE5-AEFB-4184-B043-96F771A9B5F5}" sibTransId="{1D0DD8A2-B49D-4846-8603-008788BC2C21}"/>
    <dgm:cxn modelId="{762B0BBF-0477-44D2-B154-F68A0146E473}" type="presOf" srcId="{BE245E47-6EC3-4601-894C-B501568B43DF}" destId="{B02F7748-C884-40A1-8187-DFF64696E0E8}" srcOrd="0" destOrd="0" presId="urn:microsoft.com/office/officeart/2005/8/layout/target2"/>
    <dgm:cxn modelId="{32621ABC-DEF8-457C-96B9-4153EDD53B26}" type="presParOf" srcId="{71038C6B-A587-49AE-8DFA-A78E1BADACCF}" destId="{E9F875E6-84A3-4732-BA50-1253545CF62C}" srcOrd="0" destOrd="0" presId="urn:microsoft.com/office/officeart/2005/8/layout/target2"/>
    <dgm:cxn modelId="{E1282266-0B50-45CC-8305-3E9341981709}" type="presParOf" srcId="{E9F875E6-84A3-4732-BA50-1253545CF62C}" destId="{5D58366B-2D38-4EEF-B5B5-EFA08B22659C}" srcOrd="0" destOrd="0" presId="urn:microsoft.com/office/officeart/2005/8/layout/target2"/>
    <dgm:cxn modelId="{59FD702C-73CB-40A6-BEAB-A5E27E09A32C}" type="presParOf" srcId="{E9F875E6-84A3-4732-BA50-1253545CF62C}" destId="{47F2BFF9-0539-445A-98D0-8452A4418A06}" srcOrd="1" destOrd="0" presId="urn:microsoft.com/office/officeart/2005/8/layout/target2"/>
    <dgm:cxn modelId="{1689FC2E-E176-4AB3-8383-8BA32182F84B}" type="presParOf" srcId="{47F2BFF9-0539-445A-98D0-8452A4418A06}" destId="{7F70A3C2-32CF-4CE8-B418-06B3D2BB9050}" srcOrd="0" destOrd="0" presId="urn:microsoft.com/office/officeart/2005/8/layout/target2"/>
    <dgm:cxn modelId="{69F55C99-AB3B-436B-8DFD-E8544DB6326C}" type="presParOf" srcId="{47F2BFF9-0539-445A-98D0-8452A4418A06}" destId="{5A80C0A9-975B-4F81-94D4-B315A1C92793}" srcOrd="1" destOrd="0" presId="urn:microsoft.com/office/officeart/2005/8/layout/target2"/>
    <dgm:cxn modelId="{3CFF170B-1886-4357-980F-993107056A79}" type="presParOf" srcId="{47F2BFF9-0539-445A-98D0-8452A4418A06}" destId="{B02F7748-C884-40A1-8187-DFF64696E0E8}" srcOrd="2" destOrd="0" presId="urn:microsoft.com/office/officeart/2005/8/layout/target2"/>
    <dgm:cxn modelId="{B0B13302-12DC-4603-9ECA-513FB10D8462}" type="presParOf" srcId="{47F2BFF9-0539-445A-98D0-8452A4418A06}" destId="{36236919-38C0-4837-86CB-7285C0EDE324}" srcOrd="3" destOrd="0" presId="urn:microsoft.com/office/officeart/2005/8/layout/target2"/>
    <dgm:cxn modelId="{CD145FD6-DE20-46DC-A4D7-C1C35988E625}" type="presParOf" srcId="{47F2BFF9-0539-445A-98D0-8452A4418A06}" destId="{6A226213-4D91-4137-AECA-847BFB269694}" srcOrd="4" destOrd="0" presId="urn:microsoft.com/office/officeart/2005/8/layout/target2"/>
    <dgm:cxn modelId="{5997B288-5B80-499A-9787-0B3144E3BE79}" type="presParOf" srcId="{71038C6B-A587-49AE-8DFA-A78E1BADACCF}" destId="{AE10264B-98C0-4FFF-924F-2392A5FF46F3}" srcOrd="1" destOrd="0" presId="urn:microsoft.com/office/officeart/2005/8/layout/target2"/>
    <dgm:cxn modelId="{B3069ADE-3F8F-444D-8650-210EE404ECBE}" type="presParOf" srcId="{AE10264B-98C0-4FFF-924F-2392A5FF46F3}" destId="{53E99886-C6B3-4C86-896F-5BCBB4B5B7EB}" srcOrd="0" destOrd="0" presId="urn:microsoft.com/office/officeart/2005/8/layout/target2"/>
    <dgm:cxn modelId="{CABDF804-6779-4134-AEF6-14CFAF447A62}" type="presParOf" srcId="{AE10264B-98C0-4FFF-924F-2392A5FF46F3}" destId="{217B85BF-E657-4211-9D31-EFC8587FD981}" srcOrd="1" destOrd="0" presId="urn:microsoft.com/office/officeart/2005/8/layout/target2"/>
    <dgm:cxn modelId="{265FB8B7-5F98-44D7-ABBE-B47FBF2A9775}" type="presParOf" srcId="{217B85BF-E657-4211-9D31-EFC8587FD981}" destId="{75238615-716B-42C9-90DD-1DC80F5FAFF5}" srcOrd="0" destOrd="0" presId="urn:microsoft.com/office/officeart/2005/8/layout/target2"/>
    <dgm:cxn modelId="{56ED1F3F-8C90-4A27-BC81-A67C7454F02E}" type="presParOf" srcId="{217B85BF-E657-4211-9D31-EFC8587FD981}" destId="{17AE3A2A-C73F-4485-B1B0-651D5A84343D}" srcOrd="1" destOrd="0" presId="urn:microsoft.com/office/officeart/2005/8/layout/target2"/>
    <dgm:cxn modelId="{C1DF0239-D98B-41B3-8EF8-F0818CFD329C}" type="presParOf" srcId="{217B85BF-E657-4211-9D31-EFC8587FD981}" destId="{433DED16-55D8-4CB5-AFE0-C08665B57478}" srcOrd="2" destOrd="0" presId="urn:microsoft.com/office/officeart/2005/8/layout/target2"/>
    <dgm:cxn modelId="{3AB5318C-969F-4371-B33A-8A879DC2570E}" type="presParOf" srcId="{71038C6B-A587-49AE-8DFA-A78E1BADACCF}" destId="{67EDDCEC-3238-4A07-BB93-8C3AB58BF839}" srcOrd="2" destOrd="0" presId="urn:microsoft.com/office/officeart/2005/8/layout/target2"/>
    <dgm:cxn modelId="{945202B5-4244-4587-BD77-B8FD18246026}" type="presParOf" srcId="{67EDDCEC-3238-4A07-BB93-8C3AB58BF839}" destId="{B1EBB177-D633-4055-8348-485C75B22385}" srcOrd="0" destOrd="0" presId="urn:microsoft.com/office/officeart/2005/8/layout/target2"/>
    <dgm:cxn modelId="{56227ACE-37FC-4561-85E7-6FE5DEBC1151}" type="presParOf" srcId="{67EDDCEC-3238-4A07-BB93-8C3AB58BF839}" destId="{2C967052-3C44-46E6-8E3B-192FDB6004E6}" srcOrd="1" destOrd="0" presId="urn:microsoft.com/office/officeart/2005/8/layout/target2"/>
    <dgm:cxn modelId="{BA70304B-1CC2-4E1C-A47A-AB4425413C42}" type="presParOf" srcId="{2C967052-3C44-46E6-8E3B-192FDB6004E6}" destId="{11FEC796-50DA-4A9F-A5AE-56728A49B683}" srcOrd="0" destOrd="0" presId="urn:microsoft.com/office/officeart/2005/8/layout/target2"/>
    <dgm:cxn modelId="{AAEEBF72-19C0-4E52-AF47-96AB97BD1438}" type="presParOf" srcId="{2C967052-3C44-46E6-8E3B-192FDB6004E6}" destId="{BA30B1DD-E758-408D-A813-9270EAC802FD}" srcOrd="1" destOrd="0" presId="urn:microsoft.com/office/officeart/2005/8/layout/target2"/>
    <dgm:cxn modelId="{ED99D77C-737C-46F2-8A2D-EDFC5055C7A3}" type="presParOf" srcId="{2C967052-3C44-46E6-8E3B-192FDB6004E6}" destId="{144F398C-8353-4994-A04D-2B1331569F51}" srcOrd="2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58366B-2D38-4EEF-B5B5-EFA08B22659C}">
      <dsp:nvSpPr>
        <dsp:cNvPr id="0" name=""/>
        <dsp:cNvSpPr/>
      </dsp:nvSpPr>
      <dsp:spPr>
        <a:xfrm>
          <a:off x="0" y="0"/>
          <a:ext cx="7416824" cy="5472608"/>
        </a:xfrm>
        <a:prstGeom prst="roundRect">
          <a:avLst>
            <a:gd name="adj" fmla="val 8500"/>
          </a:avLst>
        </a:prstGeom>
        <a:gradFill rotWithShape="0">
          <a:gsLst>
            <a:gs pos="0">
              <a:schemeClr val="tx2">
                <a:lumMod val="75000"/>
              </a:schemeClr>
            </a:gs>
            <a:gs pos="35000">
              <a:schemeClr val="tx2">
                <a:lumMod val="60000"/>
                <a:lumOff val="40000"/>
              </a:schemeClr>
            </a:gs>
            <a:gs pos="100000">
              <a:schemeClr val="tx2">
                <a:lumMod val="20000"/>
                <a:lumOff val="8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0" tIns="171450" rIns="171450" bIns="4247352" numCol="1" spcCol="1270" anchor="t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4500" kern="1200" dirty="0" smtClean="0"/>
            <a:t>Windows Server</a:t>
          </a:r>
          <a:endParaRPr lang="pt-BR" sz="4500" kern="1200" dirty="0"/>
        </a:p>
      </dsp:txBody>
      <dsp:txXfrm>
        <a:off x="136244" y="136244"/>
        <a:ext cx="7144336" cy="5200120"/>
      </dsp:txXfrm>
    </dsp:sp>
    <dsp:sp modelId="{7F70A3C2-32CF-4CE8-B418-06B3D2BB9050}">
      <dsp:nvSpPr>
        <dsp:cNvPr id="0" name=""/>
        <dsp:cNvSpPr/>
      </dsp:nvSpPr>
      <dsp:spPr>
        <a:xfrm>
          <a:off x="185420" y="1368152"/>
          <a:ext cx="1112523" cy="125137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500" kern="1200" dirty="0" err="1" smtClean="0"/>
            <a:t>.Net</a:t>
          </a:r>
          <a:r>
            <a:rPr lang="pt-BR" sz="1500" kern="1200" dirty="0" smtClean="0"/>
            <a:t> Framework</a:t>
          </a:r>
          <a:endParaRPr lang="pt-BR" sz="1500" kern="1200" dirty="0"/>
        </a:p>
      </dsp:txBody>
      <dsp:txXfrm>
        <a:off x="219634" y="1402366"/>
        <a:ext cx="1044095" cy="1182950"/>
      </dsp:txXfrm>
    </dsp:sp>
    <dsp:sp modelId="{B02F7748-C884-40A1-8187-DFF64696E0E8}">
      <dsp:nvSpPr>
        <dsp:cNvPr id="0" name=""/>
        <dsp:cNvSpPr/>
      </dsp:nvSpPr>
      <dsp:spPr>
        <a:xfrm>
          <a:off x="185420" y="2655871"/>
          <a:ext cx="1112523" cy="125137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500" kern="1200" dirty="0" smtClean="0"/>
            <a:t>IIS/WAS</a:t>
          </a:r>
          <a:endParaRPr lang="pt-BR" sz="1500" kern="1200" dirty="0"/>
        </a:p>
      </dsp:txBody>
      <dsp:txXfrm>
        <a:off x="219634" y="2690085"/>
        <a:ext cx="1044095" cy="1182950"/>
      </dsp:txXfrm>
    </dsp:sp>
    <dsp:sp modelId="{6A226213-4D91-4137-AECA-847BFB269694}">
      <dsp:nvSpPr>
        <dsp:cNvPr id="0" name=""/>
        <dsp:cNvSpPr/>
      </dsp:nvSpPr>
      <dsp:spPr>
        <a:xfrm>
          <a:off x="185420" y="3943591"/>
          <a:ext cx="1112523" cy="125137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500" kern="1200" dirty="0" err="1" smtClean="0"/>
            <a:t>Runtime</a:t>
          </a:r>
          <a:r>
            <a:rPr lang="pt-BR" sz="1500" kern="1200" dirty="0" smtClean="0"/>
            <a:t> </a:t>
          </a:r>
          <a:r>
            <a:rPr lang="pt-BR" sz="1500" kern="1200" dirty="0" err="1" smtClean="0"/>
            <a:t>Databases</a:t>
          </a:r>
          <a:endParaRPr lang="pt-BR" sz="1500" kern="1200" dirty="0"/>
        </a:p>
      </dsp:txBody>
      <dsp:txXfrm>
        <a:off x="219634" y="3977805"/>
        <a:ext cx="1044095" cy="1182950"/>
      </dsp:txXfrm>
    </dsp:sp>
    <dsp:sp modelId="{53E99886-C6B3-4C86-896F-5BCBB4B5B7EB}">
      <dsp:nvSpPr>
        <dsp:cNvPr id="0" name=""/>
        <dsp:cNvSpPr/>
      </dsp:nvSpPr>
      <dsp:spPr>
        <a:xfrm>
          <a:off x="1483364" y="1368152"/>
          <a:ext cx="5748038" cy="3830825"/>
        </a:xfrm>
        <a:prstGeom prst="roundRect">
          <a:avLst>
            <a:gd name="adj" fmla="val 10500"/>
          </a:avLst>
        </a:prstGeom>
        <a:gradFill rotWithShape="0">
          <a:gsLst>
            <a:gs pos="0">
              <a:schemeClr val="accent5">
                <a:lumMod val="75000"/>
              </a:schemeClr>
            </a:gs>
            <a:gs pos="35000">
              <a:schemeClr val="accent5">
                <a:lumMod val="60000"/>
                <a:lumOff val="40000"/>
              </a:schemeClr>
            </a:gs>
            <a:gs pos="100000">
              <a:schemeClr val="accent5">
                <a:lumMod val="20000"/>
                <a:lumOff val="8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0" tIns="171450" rIns="171450" bIns="2432574" numCol="1" spcCol="1270" anchor="t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4500" kern="1200" dirty="0" err="1" smtClean="0"/>
            <a:t>AppFabric</a:t>
          </a:r>
          <a:endParaRPr lang="pt-BR" sz="4500" kern="1200" dirty="0"/>
        </a:p>
      </dsp:txBody>
      <dsp:txXfrm>
        <a:off x="1601175" y="1485963"/>
        <a:ext cx="5512416" cy="3595203"/>
      </dsp:txXfrm>
    </dsp:sp>
    <dsp:sp modelId="{75238615-716B-42C9-90DD-1DC80F5FAFF5}">
      <dsp:nvSpPr>
        <dsp:cNvPr id="0" name=""/>
        <dsp:cNvSpPr/>
      </dsp:nvSpPr>
      <dsp:spPr>
        <a:xfrm>
          <a:off x="1627065" y="2708940"/>
          <a:ext cx="1149607" cy="107339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500" kern="1200" dirty="0" err="1" smtClean="0"/>
            <a:t>Caching</a:t>
          </a:r>
          <a:endParaRPr lang="pt-BR" sz="1500" kern="1200" dirty="0"/>
        </a:p>
      </dsp:txBody>
      <dsp:txXfrm>
        <a:off x="1660076" y="2741951"/>
        <a:ext cx="1083585" cy="1007376"/>
      </dsp:txXfrm>
    </dsp:sp>
    <dsp:sp modelId="{433DED16-55D8-4CB5-AFE0-C08665B57478}">
      <dsp:nvSpPr>
        <dsp:cNvPr id="0" name=""/>
        <dsp:cNvSpPr/>
      </dsp:nvSpPr>
      <dsp:spPr>
        <a:xfrm>
          <a:off x="1627065" y="3836552"/>
          <a:ext cx="1149607" cy="107339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500" kern="1200" dirty="0" err="1" smtClean="0"/>
            <a:t>Hosting</a:t>
          </a:r>
          <a:endParaRPr lang="pt-BR" sz="1500" kern="1200" dirty="0"/>
        </a:p>
      </dsp:txBody>
      <dsp:txXfrm>
        <a:off x="1660076" y="3869563"/>
        <a:ext cx="1083585" cy="1007376"/>
      </dsp:txXfrm>
    </dsp:sp>
    <dsp:sp modelId="{B1EBB177-D633-4055-8348-485C75B22385}">
      <dsp:nvSpPr>
        <dsp:cNvPr id="0" name=""/>
        <dsp:cNvSpPr/>
      </dsp:nvSpPr>
      <dsp:spPr>
        <a:xfrm>
          <a:off x="2929645" y="2736304"/>
          <a:ext cx="4116337" cy="2189043"/>
        </a:xfrm>
        <a:prstGeom prst="roundRect">
          <a:avLst>
            <a:gd name="adj" fmla="val 10500"/>
          </a:avLst>
        </a:prstGeom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35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0" tIns="171450" rIns="171450" bIns="1235593" numCol="1" spcCol="1270" anchor="t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4500" kern="1200" dirty="0" smtClean="0"/>
            <a:t>Gerenciamento</a:t>
          </a:r>
          <a:endParaRPr lang="pt-BR" sz="4500" kern="1200" dirty="0"/>
        </a:p>
      </dsp:txBody>
      <dsp:txXfrm>
        <a:off x="2996966" y="2803625"/>
        <a:ext cx="3981695" cy="2054401"/>
      </dsp:txXfrm>
    </dsp:sp>
    <dsp:sp modelId="{11FEC796-50DA-4A9F-A5AE-56728A49B683}">
      <dsp:nvSpPr>
        <dsp:cNvPr id="0" name=""/>
        <dsp:cNvSpPr/>
      </dsp:nvSpPr>
      <dsp:spPr>
        <a:xfrm>
          <a:off x="3032553" y="3721373"/>
          <a:ext cx="1926618" cy="985069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500" kern="1200" dirty="0" smtClean="0"/>
            <a:t>IIS Manager Modules</a:t>
          </a:r>
        </a:p>
      </dsp:txBody>
      <dsp:txXfrm>
        <a:off x="3062847" y="3751667"/>
        <a:ext cx="1866030" cy="924481"/>
      </dsp:txXfrm>
    </dsp:sp>
    <dsp:sp modelId="{144F398C-8353-4994-A04D-2B1331569F51}">
      <dsp:nvSpPr>
        <dsp:cNvPr id="0" name=""/>
        <dsp:cNvSpPr/>
      </dsp:nvSpPr>
      <dsp:spPr>
        <a:xfrm>
          <a:off x="5013983" y="3721373"/>
          <a:ext cx="1926618" cy="985069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500" kern="1200" dirty="0" err="1" smtClean="0"/>
            <a:t>PowerShell</a:t>
          </a:r>
          <a:endParaRPr lang="pt-BR" sz="1500" kern="1200" dirty="0"/>
        </a:p>
      </dsp:txBody>
      <dsp:txXfrm>
        <a:off x="5044277" y="3751667"/>
        <a:ext cx="1866030" cy="9244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EEADD-3846-4E3B-97BF-613A9F6BFB39}" type="datetimeFigureOut">
              <a:rPr lang="pt-BR" smtClean="0"/>
              <a:t>20/11/2010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79CF-B649-4D65-9E46-D2B871C7AF7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180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EEADD-3846-4E3B-97BF-613A9F6BFB39}" type="datetimeFigureOut">
              <a:rPr lang="pt-BR" smtClean="0"/>
              <a:t>20/11/2010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79CF-B649-4D65-9E46-D2B871C7AF7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4770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EEADD-3846-4E3B-97BF-613A9F6BFB39}" type="datetimeFigureOut">
              <a:rPr lang="pt-BR" smtClean="0"/>
              <a:t>20/11/2010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79CF-B649-4D65-9E46-D2B871C7AF7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4649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EEADD-3846-4E3B-97BF-613A9F6BFB39}" type="datetimeFigureOut">
              <a:rPr lang="pt-BR" smtClean="0"/>
              <a:t>20/11/2010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79CF-B649-4D65-9E46-D2B871C7AF7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2814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EEADD-3846-4E3B-97BF-613A9F6BFB39}" type="datetimeFigureOut">
              <a:rPr lang="pt-BR" smtClean="0"/>
              <a:t>20/11/2010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79CF-B649-4D65-9E46-D2B871C7AF7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3580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EEADD-3846-4E3B-97BF-613A9F6BFB39}" type="datetimeFigureOut">
              <a:rPr lang="pt-BR" smtClean="0"/>
              <a:t>20/11/2010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79CF-B649-4D65-9E46-D2B871C7AF7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0225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EEADD-3846-4E3B-97BF-613A9F6BFB39}" type="datetimeFigureOut">
              <a:rPr lang="pt-BR" smtClean="0"/>
              <a:t>20/11/2010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79CF-B649-4D65-9E46-D2B871C7AF7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36074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EEADD-3846-4E3B-97BF-613A9F6BFB39}" type="datetimeFigureOut">
              <a:rPr lang="pt-BR" smtClean="0"/>
              <a:t>20/11/2010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79CF-B649-4D65-9E46-D2B871C7AF7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1429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EEADD-3846-4E3B-97BF-613A9F6BFB39}" type="datetimeFigureOut">
              <a:rPr lang="pt-BR" smtClean="0"/>
              <a:t>20/11/2010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79CF-B649-4D65-9E46-D2B871C7AF7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1216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EEADD-3846-4E3B-97BF-613A9F6BFB39}" type="datetimeFigureOut">
              <a:rPr lang="pt-BR" smtClean="0"/>
              <a:t>20/11/2010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79CF-B649-4D65-9E46-D2B871C7AF7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41088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EEADD-3846-4E3B-97BF-613A9F6BFB39}" type="datetimeFigureOut">
              <a:rPr lang="pt-BR" smtClean="0"/>
              <a:t>20/11/2010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79CF-B649-4D65-9E46-D2B871C7AF7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8001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EEADD-3846-4E3B-97BF-613A9F6BFB39}" type="datetimeFigureOut">
              <a:rPr lang="pt-BR" smtClean="0"/>
              <a:t>20/11/2010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A79CF-B649-4D65-9E46-D2B871C7AF7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267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475265020"/>
              </p:ext>
            </p:extLst>
          </p:nvPr>
        </p:nvGraphicFramePr>
        <p:xfrm>
          <a:off x="971600" y="764704"/>
          <a:ext cx="741682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1023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6192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238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478811" y="1808699"/>
            <a:ext cx="2373109" cy="28041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Servidor Web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1838851" y="2185895"/>
            <a:ext cx="1800200" cy="68835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Aplicação .NET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4572000" y="951174"/>
            <a:ext cx="2736304" cy="471007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b="1" dirty="0" smtClean="0">
                <a:solidFill>
                  <a:schemeClr val="tx2">
                    <a:lumMod val="75000"/>
                  </a:schemeClr>
                </a:solidFill>
              </a:rPr>
              <a:t>Cluster de Cache</a:t>
            </a:r>
            <a:endParaRPr lang="pt-BR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4680012" y="1415434"/>
            <a:ext cx="2520280" cy="12347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Servidor Cache 1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5040052" y="1792630"/>
            <a:ext cx="1800200" cy="68835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AppFabric</a:t>
            </a:r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Caching</a:t>
            </a:r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 Services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Retângulo 17"/>
          <p:cNvSpPr/>
          <p:nvPr/>
        </p:nvSpPr>
        <p:spPr>
          <a:xfrm>
            <a:off x="4680012" y="2802555"/>
            <a:ext cx="2520280" cy="12347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Servidor Cache 2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Retângulo 18"/>
          <p:cNvSpPr/>
          <p:nvPr/>
        </p:nvSpPr>
        <p:spPr>
          <a:xfrm>
            <a:off x="5040052" y="3179751"/>
            <a:ext cx="1800200" cy="68835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AppFabric</a:t>
            </a:r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Caching</a:t>
            </a:r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 Services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Retângulo 19"/>
          <p:cNvSpPr/>
          <p:nvPr/>
        </p:nvSpPr>
        <p:spPr>
          <a:xfrm>
            <a:off x="4670024" y="4238239"/>
            <a:ext cx="2520280" cy="12347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Servidor Cache 3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" name="Retângulo 20"/>
          <p:cNvSpPr/>
          <p:nvPr/>
        </p:nvSpPr>
        <p:spPr>
          <a:xfrm>
            <a:off x="5040052" y="4612851"/>
            <a:ext cx="1800200" cy="68835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AppFabric</a:t>
            </a:r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Caching</a:t>
            </a:r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 Services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22" name="Conector de seta reta 21"/>
          <p:cNvCxnSpPr/>
          <p:nvPr/>
        </p:nvCxnSpPr>
        <p:spPr>
          <a:xfrm>
            <a:off x="3639051" y="3868108"/>
            <a:ext cx="897307" cy="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tângulo 24"/>
          <p:cNvSpPr/>
          <p:nvPr/>
        </p:nvSpPr>
        <p:spPr>
          <a:xfrm>
            <a:off x="1619672" y="3678412"/>
            <a:ext cx="2016224" cy="3986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API Cache (.NET </a:t>
            </a:r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Lib</a:t>
            </a:r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1835696" y="2930737"/>
            <a:ext cx="1800200" cy="3986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Arquivo </a:t>
            </a:r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config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0" name="Conector angulado 9"/>
          <p:cNvCxnSpPr>
            <a:stCxn id="5" idx="1"/>
          </p:cNvCxnSpPr>
          <p:nvPr/>
        </p:nvCxnSpPr>
        <p:spPr>
          <a:xfrm rot="10800000" flipV="1">
            <a:off x="1691681" y="2530074"/>
            <a:ext cx="147171" cy="1068094"/>
          </a:xfrm>
          <a:prstGeom prst="bentConnector2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de seta reta 12"/>
          <p:cNvCxnSpPr>
            <a:stCxn id="25" idx="0"/>
          </p:cNvCxnSpPr>
          <p:nvPr/>
        </p:nvCxnSpPr>
        <p:spPr>
          <a:xfrm flipV="1">
            <a:off x="2627784" y="3329397"/>
            <a:ext cx="0" cy="34901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ixaDeTexto 22"/>
          <p:cNvSpPr txBox="1"/>
          <p:nvPr/>
        </p:nvSpPr>
        <p:spPr>
          <a:xfrm>
            <a:off x="251520" y="147990"/>
            <a:ext cx="12647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Arquitetura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2338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/>
          <p:cNvSpPr/>
          <p:nvPr/>
        </p:nvSpPr>
        <p:spPr>
          <a:xfrm>
            <a:off x="1331640" y="836712"/>
            <a:ext cx="6408712" cy="468052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b="1" dirty="0" smtClean="0">
                <a:solidFill>
                  <a:schemeClr val="tx2">
                    <a:lumMod val="75000"/>
                  </a:schemeClr>
                </a:solidFill>
              </a:rPr>
              <a:t>Cluster de Cache</a:t>
            </a:r>
            <a:endParaRPr lang="pt-BR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1511660" y="1268760"/>
            <a:ext cx="6012668" cy="20162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Servidor Cache 1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1619672" y="1628800"/>
            <a:ext cx="5760640" cy="15841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AppFabric</a:t>
            </a:r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Caching</a:t>
            </a:r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 Services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3" name="Retângulo 22"/>
          <p:cNvSpPr/>
          <p:nvPr/>
        </p:nvSpPr>
        <p:spPr>
          <a:xfrm>
            <a:off x="1772072" y="1988840"/>
            <a:ext cx="2655912" cy="11442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Cache XXX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4" name="Retângulo 23"/>
          <p:cNvSpPr/>
          <p:nvPr/>
        </p:nvSpPr>
        <p:spPr>
          <a:xfrm>
            <a:off x="1924472" y="2365147"/>
            <a:ext cx="1135360" cy="7038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Região A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Retângulo 26"/>
          <p:cNvSpPr/>
          <p:nvPr/>
        </p:nvSpPr>
        <p:spPr>
          <a:xfrm>
            <a:off x="3138558" y="2365147"/>
            <a:ext cx="1135360" cy="7038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Região B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riângulo isósceles 1"/>
          <p:cNvSpPr/>
          <p:nvPr/>
        </p:nvSpPr>
        <p:spPr>
          <a:xfrm>
            <a:off x="2123728" y="2780928"/>
            <a:ext cx="216024" cy="208141"/>
          </a:xfrm>
          <a:prstGeom prst="triangle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2"/>
          <p:cNvSpPr/>
          <p:nvPr/>
        </p:nvSpPr>
        <p:spPr>
          <a:xfrm>
            <a:off x="2411760" y="2780928"/>
            <a:ext cx="216024" cy="208141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Elipse 5"/>
          <p:cNvSpPr/>
          <p:nvPr/>
        </p:nvSpPr>
        <p:spPr>
          <a:xfrm>
            <a:off x="2699792" y="2780928"/>
            <a:ext cx="216024" cy="216024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Triângulo isósceles 27"/>
          <p:cNvSpPr/>
          <p:nvPr/>
        </p:nvSpPr>
        <p:spPr>
          <a:xfrm>
            <a:off x="3275856" y="2776550"/>
            <a:ext cx="216024" cy="208141"/>
          </a:xfrm>
          <a:prstGeom prst="triangl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Retângulo 28"/>
          <p:cNvSpPr/>
          <p:nvPr/>
        </p:nvSpPr>
        <p:spPr>
          <a:xfrm>
            <a:off x="3851920" y="2784870"/>
            <a:ext cx="216024" cy="208141"/>
          </a:xfrm>
          <a:prstGeom prst="rect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Elipse 29"/>
          <p:cNvSpPr/>
          <p:nvPr/>
        </p:nvSpPr>
        <p:spPr>
          <a:xfrm>
            <a:off x="3563888" y="2780928"/>
            <a:ext cx="216024" cy="216024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etângulo 30"/>
          <p:cNvSpPr/>
          <p:nvPr/>
        </p:nvSpPr>
        <p:spPr>
          <a:xfrm>
            <a:off x="4580384" y="1988839"/>
            <a:ext cx="2655912" cy="11442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Cache YYY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2" name="Retângulo 31"/>
          <p:cNvSpPr/>
          <p:nvPr/>
        </p:nvSpPr>
        <p:spPr>
          <a:xfrm>
            <a:off x="4732784" y="2365146"/>
            <a:ext cx="1135360" cy="7038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Região A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3" name="Retângulo 32"/>
          <p:cNvSpPr/>
          <p:nvPr/>
        </p:nvSpPr>
        <p:spPr>
          <a:xfrm>
            <a:off x="5946870" y="2365146"/>
            <a:ext cx="1135360" cy="7038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Região B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4" name="Triângulo isósceles 33"/>
          <p:cNvSpPr/>
          <p:nvPr/>
        </p:nvSpPr>
        <p:spPr>
          <a:xfrm>
            <a:off x="5249912" y="2788811"/>
            <a:ext cx="216024" cy="208141"/>
          </a:xfrm>
          <a:prstGeom prst="triangle">
            <a:avLst/>
          </a:prstGeom>
          <a:solidFill>
            <a:schemeClr val="accent4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5" name="Retângulo 34"/>
          <p:cNvSpPr/>
          <p:nvPr/>
        </p:nvSpPr>
        <p:spPr>
          <a:xfrm>
            <a:off x="4932040" y="2784868"/>
            <a:ext cx="216024" cy="20814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6" name="Elipse 35"/>
          <p:cNvSpPr/>
          <p:nvPr/>
        </p:nvSpPr>
        <p:spPr>
          <a:xfrm>
            <a:off x="5508104" y="2780927"/>
            <a:ext cx="216024" cy="216024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7" name="Triângulo isósceles 36"/>
          <p:cNvSpPr/>
          <p:nvPr/>
        </p:nvSpPr>
        <p:spPr>
          <a:xfrm>
            <a:off x="6084168" y="2776549"/>
            <a:ext cx="216024" cy="208141"/>
          </a:xfrm>
          <a:prstGeom prst="triangle">
            <a:avLst/>
          </a:prstGeom>
          <a:solidFill>
            <a:schemeClr val="bg2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8" name="Retângulo 37"/>
          <p:cNvSpPr/>
          <p:nvPr/>
        </p:nvSpPr>
        <p:spPr>
          <a:xfrm>
            <a:off x="6660232" y="2784869"/>
            <a:ext cx="216024" cy="208141"/>
          </a:xfrm>
          <a:prstGeom prst="rect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Elipse 38"/>
          <p:cNvSpPr/>
          <p:nvPr/>
        </p:nvSpPr>
        <p:spPr>
          <a:xfrm>
            <a:off x="6372200" y="2780927"/>
            <a:ext cx="216024" cy="21602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0" name="Retângulo 39"/>
          <p:cNvSpPr/>
          <p:nvPr/>
        </p:nvSpPr>
        <p:spPr>
          <a:xfrm>
            <a:off x="1511660" y="3356992"/>
            <a:ext cx="6012668" cy="20078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Servidor Cache 2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1" name="Retângulo 40"/>
          <p:cNvSpPr/>
          <p:nvPr/>
        </p:nvSpPr>
        <p:spPr>
          <a:xfrm>
            <a:off x="1619672" y="3708648"/>
            <a:ext cx="5760640" cy="15757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AppFabric</a:t>
            </a:r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Caching</a:t>
            </a:r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 Services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2" name="Retângulo 41"/>
          <p:cNvSpPr/>
          <p:nvPr/>
        </p:nvSpPr>
        <p:spPr>
          <a:xfrm>
            <a:off x="1772072" y="4060304"/>
            <a:ext cx="2655912" cy="11442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Cache XXX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3" name="Retângulo 42"/>
          <p:cNvSpPr/>
          <p:nvPr/>
        </p:nvSpPr>
        <p:spPr>
          <a:xfrm>
            <a:off x="1924472" y="4436611"/>
            <a:ext cx="1135360" cy="7038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Região A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4" name="Retângulo 43"/>
          <p:cNvSpPr/>
          <p:nvPr/>
        </p:nvSpPr>
        <p:spPr>
          <a:xfrm>
            <a:off x="3138558" y="4436611"/>
            <a:ext cx="1135360" cy="7038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Região B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5" name="Triângulo isósceles 44"/>
          <p:cNvSpPr/>
          <p:nvPr/>
        </p:nvSpPr>
        <p:spPr>
          <a:xfrm>
            <a:off x="2685368" y="4844008"/>
            <a:ext cx="216024" cy="208141"/>
          </a:xfrm>
          <a:prstGeom prst="triangle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6" name="Retângulo 45"/>
          <p:cNvSpPr/>
          <p:nvPr/>
        </p:nvSpPr>
        <p:spPr>
          <a:xfrm>
            <a:off x="2411760" y="4852392"/>
            <a:ext cx="216024" cy="208141"/>
          </a:xfrm>
          <a:prstGeom prst="rect">
            <a:avLst/>
          </a:prstGeom>
          <a:solidFill>
            <a:schemeClr val="bg2">
              <a:lumMod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7" name="Elipse 46"/>
          <p:cNvSpPr/>
          <p:nvPr/>
        </p:nvSpPr>
        <p:spPr>
          <a:xfrm>
            <a:off x="2109304" y="4844509"/>
            <a:ext cx="216024" cy="216024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8" name="Triângulo isósceles 47"/>
          <p:cNvSpPr/>
          <p:nvPr/>
        </p:nvSpPr>
        <p:spPr>
          <a:xfrm>
            <a:off x="3909504" y="4844007"/>
            <a:ext cx="216024" cy="208141"/>
          </a:xfrm>
          <a:prstGeom prst="triangl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9" name="Retângulo 48"/>
          <p:cNvSpPr/>
          <p:nvPr/>
        </p:nvSpPr>
        <p:spPr>
          <a:xfrm>
            <a:off x="3343084" y="4842458"/>
            <a:ext cx="216024" cy="20814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0" name="Elipse 49"/>
          <p:cNvSpPr/>
          <p:nvPr/>
        </p:nvSpPr>
        <p:spPr>
          <a:xfrm>
            <a:off x="3631116" y="4852392"/>
            <a:ext cx="216024" cy="21602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1" name="Retângulo 50"/>
          <p:cNvSpPr/>
          <p:nvPr/>
        </p:nvSpPr>
        <p:spPr>
          <a:xfrm>
            <a:off x="4580384" y="4060303"/>
            <a:ext cx="2655912" cy="11442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Cache YYY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2" name="Retângulo 51"/>
          <p:cNvSpPr/>
          <p:nvPr/>
        </p:nvSpPr>
        <p:spPr>
          <a:xfrm>
            <a:off x="4732784" y="4436610"/>
            <a:ext cx="1135360" cy="7038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Região A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3" name="Retângulo 52"/>
          <p:cNvSpPr/>
          <p:nvPr/>
        </p:nvSpPr>
        <p:spPr>
          <a:xfrm>
            <a:off x="5946870" y="4436610"/>
            <a:ext cx="1135360" cy="7038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Região B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4" name="Triângulo isósceles 53"/>
          <p:cNvSpPr/>
          <p:nvPr/>
        </p:nvSpPr>
        <p:spPr>
          <a:xfrm>
            <a:off x="4865908" y="4844509"/>
            <a:ext cx="216024" cy="208141"/>
          </a:xfrm>
          <a:prstGeom prst="triangl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5" name="Retângulo 54"/>
          <p:cNvSpPr/>
          <p:nvPr/>
        </p:nvSpPr>
        <p:spPr>
          <a:xfrm>
            <a:off x="5163480" y="4844008"/>
            <a:ext cx="216024" cy="20814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6" name="Elipse 55"/>
          <p:cNvSpPr/>
          <p:nvPr/>
        </p:nvSpPr>
        <p:spPr>
          <a:xfrm>
            <a:off x="5493680" y="4852391"/>
            <a:ext cx="216024" cy="21602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7" name="Triângulo isósceles 56"/>
          <p:cNvSpPr/>
          <p:nvPr/>
        </p:nvSpPr>
        <p:spPr>
          <a:xfrm>
            <a:off x="6723836" y="4836522"/>
            <a:ext cx="216024" cy="208141"/>
          </a:xfrm>
          <a:prstGeom prst="triangle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8" name="Retângulo 57"/>
          <p:cNvSpPr/>
          <p:nvPr/>
        </p:nvSpPr>
        <p:spPr>
          <a:xfrm>
            <a:off x="6084168" y="4848450"/>
            <a:ext cx="216024" cy="20814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9" name="Elipse 58"/>
          <p:cNvSpPr/>
          <p:nvPr/>
        </p:nvSpPr>
        <p:spPr>
          <a:xfrm>
            <a:off x="6429784" y="4852391"/>
            <a:ext cx="216024" cy="21602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0" name="CaixaDeTexto 59"/>
          <p:cNvSpPr txBox="1"/>
          <p:nvPr/>
        </p:nvSpPr>
        <p:spPr>
          <a:xfrm>
            <a:off x="154264" y="147990"/>
            <a:ext cx="1330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Organização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3416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/>
          <p:cNvSpPr/>
          <p:nvPr/>
        </p:nvSpPr>
        <p:spPr>
          <a:xfrm>
            <a:off x="1236351" y="620688"/>
            <a:ext cx="3132348" cy="612068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b="1" dirty="0" smtClean="0">
                <a:solidFill>
                  <a:schemeClr val="tx2">
                    <a:lumMod val="75000"/>
                  </a:schemeClr>
                </a:solidFill>
              </a:rPr>
              <a:t>Cluster de Cache</a:t>
            </a:r>
            <a:endParaRPr lang="pt-BR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1380367" y="980729"/>
            <a:ext cx="2844316" cy="1800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Servidor Cache 1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1488379" y="1268762"/>
            <a:ext cx="2592288" cy="14401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err="1" smtClean="0">
                <a:solidFill>
                  <a:schemeClr val="accent1">
                    <a:lumMod val="50000"/>
                  </a:schemeClr>
                </a:solidFill>
              </a:rPr>
              <a:t>AppFabric</a:t>
            </a:r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pt-BR" sz="1400" dirty="0" err="1" smtClean="0">
                <a:solidFill>
                  <a:schemeClr val="accent1">
                    <a:lumMod val="50000"/>
                  </a:schemeClr>
                </a:solidFill>
              </a:rPr>
              <a:t>Caching</a:t>
            </a:r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 Services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3" name="Retângulo 22"/>
          <p:cNvSpPr/>
          <p:nvPr/>
        </p:nvSpPr>
        <p:spPr>
          <a:xfrm>
            <a:off x="1640779" y="1556794"/>
            <a:ext cx="2295872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Cache XXX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4" name="Retângulo 23"/>
          <p:cNvSpPr/>
          <p:nvPr/>
        </p:nvSpPr>
        <p:spPr>
          <a:xfrm>
            <a:off x="1793179" y="1844825"/>
            <a:ext cx="1999456" cy="7038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Região A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riângulo isósceles 1"/>
          <p:cNvSpPr/>
          <p:nvPr/>
        </p:nvSpPr>
        <p:spPr>
          <a:xfrm>
            <a:off x="2710314" y="2229499"/>
            <a:ext cx="216024" cy="208141"/>
          </a:xfrm>
          <a:prstGeom prst="triangle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400"/>
          </a:p>
        </p:txBody>
      </p:sp>
      <p:sp>
        <p:nvSpPr>
          <p:cNvPr id="81" name="Retângulo 80"/>
          <p:cNvSpPr/>
          <p:nvPr/>
        </p:nvSpPr>
        <p:spPr>
          <a:xfrm>
            <a:off x="1380367" y="2869674"/>
            <a:ext cx="2844316" cy="1800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Servidor Cache 2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2" name="Retângulo 81"/>
          <p:cNvSpPr/>
          <p:nvPr/>
        </p:nvSpPr>
        <p:spPr>
          <a:xfrm>
            <a:off x="1488379" y="3157707"/>
            <a:ext cx="2592288" cy="14401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err="1" smtClean="0">
                <a:solidFill>
                  <a:schemeClr val="accent1">
                    <a:lumMod val="50000"/>
                  </a:schemeClr>
                </a:solidFill>
              </a:rPr>
              <a:t>AppFabric</a:t>
            </a:r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pt-BR" sz="1400" dirty="0" err="1" smtClean="0">
                <a:solidFill>
                  <a:schemeClr val="accent1">
                    <a:lumMod val="50000"/>
                  </a:schemeClr>
                </a:solidFill>
              </a:rPr>
              <a:t>Caching</a:t>
            </a:r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 Services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3" name="Retângulo 82"/>
          <p:cNvSpPr/>
          <p:nvPr/>
        </p:nvSpPr>
        <p:spPr>
          <a:xfrm>
            <a:off x="1640779" y="3445739"/>
            <a:ext cx="2295872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Cache XXX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4" name="Retângulo 83"/>
          <p:cNvSpPr/>
          <p:nvPr/>
        </p:nvSpPr>
        <p:spPr>
          <a:xfrm>
            <a:off x="1793179" y="3733770"/>
            <a:ext cx="1999456" cy="7038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Região A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5" name="Triângulo isósceles 84"/>
          <p:cNvSpPr/>
          <p:nvPr/>
        </p:nvSpPr>
        <p:spPr>
          <a:xfrm>
            <a:off x="2640507" y="4149551"/>
            <a:ext cx="216024" cy="208141"/>
          </a:xfrm>
          <a:prstGeom prst="triangl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400"/>
          </a:p>
        </p:txBody>
      </p:sp>
      <p:sp>
        <p:nvSpPr>
          <p:cNvPr id="88" name="Retângulo 87"/>
          <p:cNvSpPr/>
          <p:nvPr/>
        </p:nvSpPr>
        <p:spPr>
          <a:xfrm>
            <a:off x="1388751" y="4797153"/>
            <a:ext cx="2844316" cy="1800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Servidor Cache 3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9" name="Retângulo 88"/>
          <p:cNvSpPr/>
          <p:nvPr/>
        </p:nvSpPr>
        <p:spPr>
          <a:xfrm>
            <a:off x="1496763" y="5085186"/>
            <a:ext cx="2592288" cy="14401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AppFabric Caching Services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0" name="Retângulo 89"/>
          <p:cNvSpPr/>
          <p:nvPr/>
        </p:nvSpPr>
        <p:spPr>
          <a:xfrm>
            <a:off x="1649163" y="5373218"/>
            <a:ext cx="2295872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Cache XXX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1" name="Retângulo 90"/>
          <p:cNvSpPr/>
          <p:nvPr/>
        </p:nvSpPr>
        <p:spPr>
          <a:xfrm>
            <a:off x="1801563" y="5661249"/>
            <a:ext cx="1999456" cy="7038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Região A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092335" y="1844824"/>
            <a:ext cx="115212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pt-BR" sz="1200" dirty="0" smtClean="0"/>
              <a:t>Cópia primária</a:t>
            </a:r>
            <a:endParaRPr lang="pt-BR" sz="1200" dirty="0"/>
          </a:p>
        </p:txBody>
      </p:sp>
      <p:cxnSp>
        <p:nvCxnSpPr>
          <p:cNvPr id="8" name="Conector reto 7"/>
          <p:cNvCxnSpPr/>
          <p:nvPr/>
        </p:nvCxnSpPr>
        <p:spPr>
          <a:xfrm>
            <a:off x="1092335" y="2113119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de seta reta 9"/>
          <p:cNvCxnSpPr/>
          <p:nvPr/>
        </p:nvCxnSpPr>
        <p:spPr>
          <a:xfrm>
            <a:off x="2244463" y="2113119"/>
            <a:ext cx="504056" cy="232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CaixaDeTexto 96"/>
          <p:cNvSpPr txBox="1"/>
          <p:nvPr/>
        </p:nvSpPr>
        <p:spPr>
          <a:xfrm>
            <a:off x="1020327" y="3717032"/>
            <a:ext cx="1357274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pt-BR" sz="1200" dirty="0" smtClean="0"/>
              <a:t>Cópia secundária</a:t>
            </a:r>
            <a:endParaRPr lang="pt-BR" sz="1200" dirty="0"/>
          </a:p>
        </p:txBody>
      </p:sp>
      <p:cxnSp>
        <p:nvCxnSpPr>
          <p:cNvPr id="98" name="Conector reto 97"/>
          <p:cNvCxnSpPr/>
          <p:nvPr/>
        </p:nvCxnSpPr>
        <p:spPr>
          <a:xfrm>
            <a:off x="1022528" y="4005064"/>
            <a:ext cx="135507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ector de seta reta 98"/>
          <p:cNvCxnSpPr>
            <a:endCxn id="85" idx="1"/>
          </p:cNvCxnSpPr>
          <p:nvPr/>
        </p:nvCxnSpPr>
        <p:spPr>
          <a:xfrm>
            <a:off x="2377601" y="4005064"/>
            <a:ext cx="316912" cy="2485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CaixaDeTexto 99"/>
          <p:cNvSpPr txBox="1"/>
          <p:nvPr/>
        </p:nvSpPr>
        <p:spPr>
          <a:xfrm>
            <a:off x="4404703" y="1321023"/>
            <a:ext cx="1664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1 – </a:t>
            </a:r>
            <a:r>
              <a:rPr lang="pt-BR" sz="1400" dirty="0" smtClean="0"/>
              <a:t>Servidor Cache  </a:t>
            </a:r>
            <a:r>
              <a:rPr lang="pt-BR" sz="1400" dirty="0" smtClean="0"/>
              <a:t>1 </a:t>
            </a:r>
            <a:r>
              <a:rPr lang="pt-BR" sz="1400" dirty="0" smtClean="0"/>
              <a:t>fica </a:t>
            </a:r>
            <a:r>
              <a:rPr lang="pt-BR" sz="1400" dirty="0" smtClean="0"/>
              <a:t>indisponível</a:t>
            </a:r>
            <a:endParaRPr lang="pt-BR" sz="1400" dirty="0"/>
          </a:p>
        </p:txBody>
      </p:sp>
      <p:sp>
        <p:nvSpPr>
          <p:cNvPr id="20" name="Seta para a direita listrada 19"/>
          <p:cNvSpPr/>
          <p:nvPr/>
        </p:nvSpPr>
        <p:spPr>
          <a:xfrm>
            <a:off x="4476711" y="3157707"/>
            <a:ext cx="1368152" cy="61206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01" name="Retângulo 100"/>
          <p:cNvSpPr/>
          <p:nvPr/>
        </p:nvSpPr>
        <p:spPr>
          <a:xfrm>
            <a:off x="5952875" y="629073"/>
            <a:ext cx="3132348" cy="612068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b="1" dirty="0" smtClean="0">
                <a:solidFill>
                  <a:schemeClr val="tx2">
                    <a:lumMod val="75000"/>
                  </a:schemeClr>
                </a:solidFill>
              </a:rPr>
              <a:t>Cluster de Cache</a:t>
            </a:r>
            <a:endParaRPr lang="pt-BR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Retângulo 101"/>
          <p:cNvSpPr/>
          <p:nvPr/>
        </p:nvSpPr>
        <p:spPr>
          <a:xfrm>
            <a:off x="6096891" y="989114"/>
            <a:ext cx="2844316" cy="18002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Servidor Cache 1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3" name="Retângulo 102"/>
          <p:cNvSpPr/>
          <p:nvPr/>
        </p:nvSpPr>
        <p:spPr>
          <a:xfrm>
            <a:off x="6204903" y="1277147"/>
            <a:ext cx="2592288" cy="14401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AppFabric Caching Services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4" name="Retângulo 103"/>
          <p:cNvSpPr/>
          <p:nvPr/>
        </p:nvSpPr>
        <p:spPr>
          <a:xfrm>
            <a:off x="6357303" y="1565179"/>
            <a:ext cx="2295872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Cache XXX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5" name="Retângulo 104"/>
          <p:cNvSpPr/>
          <p:nvPr/>
        </p:nvSpPr>
        <p:spPr>
          <a:xfrm>
            <a:off x="6509703" y="1853210"/>
            <a:ext cx="1999456" cy="7038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Região A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9" name="Retângulo 108"/>
          <p:cNvSpPr/>
          <p:nvPr/>
        </p:nvSpPr>
        <p:spPr>
          <a:xfrm>
            <a:off x="6096891" y="2878059"/>
            <a:ext cx="2844316" cy="1800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Servidor Cache 2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0" name="Retângulo 109"/>
          <p:cNvSpPr/>
          <p:nvPr/>
        </p:nvSpPr>
        <p:spPr>
          <a:xfrm>
            <a:off x="6204903" y="3166092"/>
            <a:ext cx="2592288" cy="14401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AppFabric Caching Services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1" name="Retângulo 110"/>
          <p:cNvSpPr/>
          <p:nvPr/>
        </p:nvSpPr>
        <p:spPr>
          <a:xfrm>
            <a:off x="6357303" y="3454124"/>
            <a:ext cx="2295872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Cache XXX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2" name="Retângulo 111"/>
          <p:cNvSpPr/>
          <p:nvPr/>
        </p:nvSpPr>
        <p:spPr>
          <a:xfrm>
            <a:off x="6509703" y="3742155"/>
            <a:ext cx="1999456" cy="7038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Região A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6" name="Retângulo 115"/>
          <p:cNvSpPr/>
          <p:nvPr/>
        </p:nvSpPr>
        <p:spPr>
          <a:xfrm>
            <a:off x="6105275" y="4805538"/>
            <a:ext cx="2844316" cy="1800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Servidor Cache 3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7" name="Retângulo 116"/>
          <p:cNvSpPr/>
          <p:nvPr/>
        </p:nvSpPr>
        <p:spPr>
          <a:xfrm>
            <a:off x="6213287" y="5093571"/>
            <a:ext cx="2592288" cy="14401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AppFabric Caching Services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8" name="Retângulo 117"/>
          <p:cNvSpPr/>
          <p:nvPr/>
        </p:nvSpPr>
        <p:spPr>
          <a:xfrm>
            <a:off x="6365687" y="5381603"/>
            <a:ext cx="2295872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Cache XXX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9" name="Retângulo 118"/>
          <p:cNvSpPr/>
          <p:nvPr/>
        </p:nvSpPr>
        <p:spPr>
          <a:xfrm>
            <a:off x="6518087" y="5669634"/>
            <a:ext cx="1999456" cy="7038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Região A</a:t>
            </a:r>
            <a:endParaRPr lang="pt-B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21" name="Conector de seta reta 120"/>
          <p:cNvCxnSpPr/>
          <p:nvPr/>
        </p:nvCxnSpPr>
        <p:spPr>
          <a:xfrm>
            <a:off x="7094125" y="4013449"/>
            <a:ext cx="316912" cy="2485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to 21"/>
          <p:cNvCxnSpPr/>
          <p:nvPr/>
        </p:nvCxnSpPr>
        <p:spPr>
          <a:xfrm flipV="1">
            <a:off x="6105275" y="989114"/>
            <a:ext cx="2835932" cy="180020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ector reto 121"/>
          <p:cNvCxnSpPr/>
          <p:nvPr/>
        </p:nvCxnSpPr>
        <p:spPr>
          <a:xfrm flipH="1" flipV="1">
            <a:off x="6105275" y="989114"/>
            <a:ext cx="2835932" cy="1791815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riângulo isósceles 122"/>
          <p:cNvSpPr/>
          <p:nvPr/>
        </p:nvSpPr>
        <p:spPr>
          <a:xfrm>
            <a:off x="7357031" y="4156963"/>
            <a:ext cx="216024" cy="208141"/>
          </a:xfrm>
          <a:prstGeom prst="triangle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400" dirty="0"/>
          </a:p>
        </p:txBody>
      </p:sp>
      <p:sp>
        <p:nvSpPr>
          <p:cNvPr id="124" name="CaixaDeTexto 123"/>
          <p:cNvSpPr txBox="1"/>
          <p:nvPr/>
        </p:nvSpPr>
        <p:spPr>
          <a:xfrm>
            <a:off x="5941997" y="3742155"/>
            <a:ext cx="115212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pt-BR" sz="1200" dirty="0" smtClean="0"/>
              <a:t>Cópia primária</a:t>
            </a:r>
            <a:endParaRPr lang="pt-BR" sz="1200" dirty="0"/>
          </a:p>
        </p:txBody>
      </p:sp>
      <p:cxnSp>
        <p:nvCxnSpPr>
          <p:cNvPr id="125" name="Conector reto 124"/>
          <p:cNvCxnSpPr/>
          <p:nvPr/>
        </p:nvCxnSpPr>
        <p:spPr>
          <a:xfrm>
            <a:off x="5941997" y="4010450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riângulo isósceles 125"/>
          <p:cNvSpPr/>
          <p:nvPr/>
        </p:nvSpPr>
        <p:spPr>
          <a:xfrm>
            <a:off x="7321027" y="6085979"/>
            <a:ext cx="216024" cy="208141"/>
          </a:xfrm>
          <a:prstGeom prst="triangl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400" dirty="0"/>
          </a:p>
        </p:txBody>
      </p:sp>
      <p:sp>
        <p:nvSpPr>
          <p:cNvPr id="127" name="CaixaDeTexto 126"/>
          <p:cNvSpPr txBox="1"/>
          <p:nvPr/>
        </p:nvSpPr>
        <p:spPr>
          <a:xfrm>
            <a:off x="5700847" y="5653460"/>
            <a:ext cx="1357274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pt-BR" sz="1200" dirty="0" smtClean="0"/>
              <a:t>Cópia secundária</a:t>
            </a:r>
            <a:endParaRPr lang="pt-BR" sz="1200" dirty="0"/>
          </a:p>
        </p:txBody>
      </p:sp>
      <p:cxnSp>
        <p:nvCxnSpPr>
          <p:cNvPr id="128" name="Conector reto 127"/>
          <p:cNvCxnSpPr/>
          <p:nvPr/>
        </p:nvCxnSpPr>
        <p:spPr>
          <a:xfrm>
            <a:off x="5703048" y="5941492"/>
            <a:ext cx="135507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Conector de seta reta 128"/>
          <p:cNvCxnSpPr>
            <a:endCxn id="126" idx="1"/>
          </p:cNvCxnSpPr>
          <p:nvPr/>
        </p:nvCxnSpPr>
        <p:spPr>
          <a:xfrm>
            <a:off x="7058121" y="5941492"/>
            <a:ext cx="316912" cy="2485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CaixaDeTexto 129"/>
          <p:cNvSpPr txBox="1"/>
          <p:nvPr/>
        </p:nvSpPr>
        <p:spPr>
          <a:xfrm>
            <a:off x="35496" y="2258288"/>
            <a:ext cx="16645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2 – Requisição </a:t>
            </a:r>
          </a:p>
          <a:p>
            <a:r>
              <a:rPr lang="pt-BR" sz="1400" dirty="0" smtClean="0"/>
              <a:t>do dado</a:t>
            </a:r>
          </a:p>
          <a:p>
            <a:r>
              <a:rPr lang="pt-BR" sz="1400" dirty="0" smtClean="0"/>
              <a:t>realizada</a:t>
            </a:r>
            <a:endParaRPr lang="pt-BR" sz="1400" dirty="0"/>
          </a:p>
        </p:txBody>
      </p:sp>
      <p:sp>
        <p:nvSpPr>
          <p:cNvPr id="131" name="CaixaDeTexto 130"/>
          <p:cNvSpPr txBox="1"/>
          <p:nvPr/>
        </p:nvSpPr>
        <p:spPr>
          <a:xfrm>
            <a:off x="75839" y="3861048"/>
            <a:ext cx="16645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3 – Cópia </a:t>
            </a:r>
          </a:p>
          <a:p>
            <a:r>
              <a:rPr lang="pt-BR" sz="1400" dirty="0" smtClean="0"/>
              <a:t>Secundária é</a:t>
            </a:r>
          </a:p>
          <a:p>
            <a:r>
              <a:rPr lang="pt-BR" sz="1400" dirty="0" smtClean="0"/>
              <a:t>retornada</a:t>
            </a:r>
            <a:endParaRPr lang="pt-BR" sz="1400" dirty="0"/>
          </a:p>
        </p:txBody>
      </p:sp>
      <p:sp>
        <p:nvSpPr>
          <p:cNvPr id="132" name="CaixaDeTexto 131"/>
          <p:cNvSpPr txBox="1"/>
          <p:nvPr/>
        </p:nvSpPr>
        <p:spPr>
          <a:xfrm>
            <a:off x="4781499" y="4275093"/>
            <a:ext cx="11604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4 – Cópia secundária é promovida </a:t>
            </a:r>
            <a:r>
              <a:rPr lang="pt-BR" sz="1400" dirty="0"/>
              <a:t>à</a:t>
            </a:r>
            <a:r>
              <a:rPr lang="pt-BR" sz="1400" dirty="0" smtClean="0"/>
              <a:t> </a:t>
            </a:r>
            <a:r>
              <a:rPr lang="pt-BR" sz="1400" dirty="0" smtClean="0"/>
              <a:t>primária</a:t>
            </a:r>
            <a:endParaRPr lang="pt-BR" sz="1400" dirty="0"/>
          </a:p>
        </p:txBody>
      </p:sp>
      <p:sp>
        <p:nvSpPr>
          <p:cNvPr id="133" name="CaixaDeTexto 132"/>
          <p:cNvSpPr txBox="1"/>
          <p:nvPr/>
        </p:nvSpPr>
        <p:spPr>
          <a:xfrm>
            <a:off x="4620727" y="5500389"/>
            <a:ext cx="12073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5 – Uma outra cópia é</a:t>
            </a:r>
          </a:p>
          <a:p>
            <a:r>
              <a:rPr lang="pt-BR" sz="1400" dirty="0" smtClean="0"/>
              <a:t>feita para o servidor 3, tornando-se a</a:t>
            </a:r>
          </a:p>
          <a:p>
            <a:r>
              <a:rPr lang="pt-BR" sz="1400" dirty="0" smtClean="0"/>
              <a:t>secundária</a:t>
            </a:r>
            <a:endParaRPr lang="pt-BR" sz="1400" dirty="0"/>
          </a:p>
        </p:txBody>
      </p:sp>
      <p:cxnSp>
        <p:nvCxnSpPr>
          <p:cNvPr id="135" name="Conector de seta reta 134"/>
          <p:cNvCxnSpPr/>
          <p:nvPr/>
        </p:nvCxnSpPr>
        <p:spPr>
          <a:xfrm>
            <a:off x="2926338" y="4253621"/>
            <a:ext cx="429023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ector de seta reta 136"/>
          <p:cNvCxnSpPr/>
          <p:nvPr/>
        </p:nvCxnSpPr>
        <p:spPr>
          <a:xfrm>
            <a:off x="2926338" y="4261033"/>
            <a:ext cx="2776710" cy="13924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CaixaDeTexto 53"/>
          <p:cNvSpPr txBox="1"/>
          <p:nvPr/>
        </p:nvSpPr>
        <p:spPr>
          <a:xfrm>
            <a:off x="154264" y="147990"/>
            <a:ext cx="2041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Alta disponibilidade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8162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tângulo 27"/>
          <p:cNvSpPr/>
          <p:nvPr/>
        </p:nvSpPr>
        <p:spPr>
          <a:xfrm>
            <a:off x="1662533" y="735150"/>
            <a:ext cx="3272662" cy="471007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b="1" dirty="0" err="1" smtClean="0">
                <a:solidFill>
                  <a:schemeClr val="tx2">
                    <a:lumMod val="75000"/>
                  </a:schemeClr>
                </a:solidFill>
              </a:rPr>
              <a:t>Farm</a:t>
            </a:r>
            <a:r>
              <a:rPr lang="pt-BR" sz="1600" b="1" dirty="0" smtClean="0">
                <a:solidFill>
                  <a:schemeClr val="tx2">
                    <a:lumMod val="75000"/>
                  </a:schemeClr>
                </a:solidFill>
              </a:rPr>
              <a:t> de servidores Web</a:t>
            </a:r>
            <a:endParaRPr lang="pt-BR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Nelson\Pictures\Client-2-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24944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ângulo 3"/>
          <p:cNvSpPr/>
          <p:nvPr/>
        </p:nvSpPr>
        <p:spPr>
          <a:xfrm>
            <a:off x="2198891" y="1592675"/>
            <a:ext cx="2520280" cy="12347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Servidor Web 1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558931" y="1969871"/>
            <a:ext cx="1800200" cy="68835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Aplicação ASP </a:t>
            </a:r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.Net</a:t>
            </a:r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  XYZ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198891" y="3140968"/>
            <a:ext cx="2520280" cy="12347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Servidor Web 2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2558931" y="3518164"/>
            <a:ext cx="1800200" cy="68835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Aplicação ASP </a:t>
            </a:r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.Net</a:t>
            </a:r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  XYZ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2" name="Conector de seta reta 11"/>
          <p:cNvCxnSpPr/>
          <p:nvPr/>
        </p:nvCxnSpPr>
        <p:spPr>
          <a:xfrm>
            <a:off x="738159" y="3089295"/>
            <a:ext cx="812660" cy="892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tângulo 14"/>
          <p:cNvSpPr/>
          <p:nvPr/>
        </p:nvSpPr>
        <p:spPr>
          <a:xfrm>
            <a:off x="6300192" y="735150"/>
            <a:ext cx="2736304" cy="471007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b="1" dirty="0" smtClean="0">
                <a:solidFill>
                  <a:schemeClr val="tx2">
                    <a:lumMod val="75000"/>
                  </a:schemeClr>
                </a:solidFill>
              </a:rPr>
              <a:t>Cluster de Cache</a:t>
            </a:r>
            <a:endParaRPr lang="pt-BR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6408204" y="1199410"/>
            <a:ext cx="2520280" cy="12347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Servidor Cache 1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6768244" y="1576606"/>
            <a:ext cx="1800200" cy="68835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AppFabric</a:t>
            </a:r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Caching</a:t>
            </a:r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 Services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Retângulo 17"/>
          <p:cNvSpPr/>
          <p:nvPr/>
        </p:nvSpPr>
        <p:spPr>
          <a:xfrm>
            <a:off x="6408204" y="2586531"/>
            <a:ext cx="2520280" cy="12347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Servidor Cache 2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Retângulo 18"/>
          <p:cNvSpPr/>
          <p:nvPr/>
        </p:nvSpPr>
        <p:spPr>
          <a:xfrm>
            <a:off x="6768244" y="2963727"/>
            <a:ext cx="1800200" cy="68835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AppFabric</a:t>
            </a:r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Caching</a:t>
            </a:r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 Services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Retângulo 19"/>
          <p:cNvSpPr/>
          <p:nvPr/>
        </p:nvSpPr>
        <p:spPr>
          <a:xfrm>
            <a:off x="6398216" y="4022215"/>
            <a:ext cx="2520280" cy="12347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0"/>
            </a:lightRig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Servidor Cache 3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" name="Retângulo 20"/>
          <p:cNvSpPr/>
          <p:nvPr/>
        </p:nvSpPr>
        <p:spPr>
          <a:xfrm>
            <a:off x="6768244" y="4396827"/>
            <a:ext cx="1800200" cy="68835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AppFabric</a:t>
            </a:r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pt-BR" sz="1600" dirty="0" err="1" smtClean="0">
                <a:solidFill>
                  <a:schemeClr val="accent1">
                    <a:lumMod val="50000"/>
                  </a:schemeClr>
                </a:solidFill>
              </a:rPr>
              <a:t>Caching</a:t>
            </a:r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 Services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22" name="Conector de seta reta 21"/>
          <p:cNvCxnSpPr/>
          <p:nvPr/>
        </p:nvCxnSpPr>
        <p:spPr>
          <a:xfrm>
            <a:off x="4427984" y="2276872"/>
            <a:ext cx="1794615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de seta reta 23"/>
          <p:cNvCxnSpPr/>
          <p:nvPr/>
        </p:nvCxnSpPr>
        <p:spPr>
          <a:xfrm>
            <a:off x="4427984" y="3861048"/>
            <a:ext cx="1794615" cy="1294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de seta reta 33"/>
          <p:cNvCxnSpPr>
            <a:endCxn id="4" idx="1"/>
          </p:cNvCxnSpPr>
          <p:nvPr/>
        </p:nvCxnSpPr>
        <p:spPr>
          <a:xfrm flipV="1">
            <a:off x="1662533" y="2210036"/>
            <a:ext cx="536358" cy="613347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de seta reta 37"/>
          <p:cNvCxnSpPr>
            <a:endCxn id="8" idx="1"/>
          </p:cNvCxnSpPr>
          <p:nvPr/>
        </p:nvCxnSpPr>
        <p:spPr>
          <a:xfrm>
            <a:off x="1662533" y="3292863"/>
            <a:ext cx="536358" cy="465466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aixaDeTexto 28"/>
          <p:cNvSpPr txBox="1"/>
          <p:nvPr/>
        </p:nvSpPr>
        <p:spPr>
          <a:xfrm>
            <a:off x="4995308" y="1412776"/>
            <a:ext cx="12272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2 – </a:t>
            </a:r>
            <a:r>
              <a:rPr lang="pt-BR" sz="1400" dirty="0" smtClean="0"/>
              <a:t>Seção é </a:t>
            </a:r>
            <a:r>
              <a:rPr lang="pt-BR" sz="1400" dirty="0" smtClean="0"/>
              <a:t>armazenada no cache</a:t>
            </a:r>
            <a:endParaRPr lang="pt-BR" sz="1400" dirty="0"/>
          </a:p>
        </p:txBody>
      </p:sp>
      <p:sp>
        <p:nvSpPr>
          <p:cNvPr id="39" name="CaixaDeTexto 38"/>
          <p:cNvSpPr txBox="1"/>
          <p:nvPr/>
        </p:nvSpPr>
        <p:spPr>
          <a:xfrm>
            <a:off x="5004048" y="4005064"/>
            <a:ext cx="10769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4 – Item da </a:t>
            </a:r>
            <a:r>
              <a:rPr lang="pt-BR" sz="1400" dirty="0" smtClean="0"/>
              <a:t>seção é </a:t>
            </a:r>
            <a:r>
              <a:rPr lang="pt-BR" sz="1400" dirty="0" smtClean="0"/>
              <a:t>obtido do cache</a:t>
            </a:r>
            <a:endParaRPr lang="pt-BR" sz="1400" dirty="0"/>
          </a:p>
        </p:txBody>
      </p:sp>
      <p:sp>
        <p:nvSpPr>
          <p:cNvPr id="40" name="CaixaDeTexto 39"/>
          <p:cNvSpPr txBox="1"/>
          <p:nvPr/>
        </p:nvSpPr>
        <p:spPr>
          <a:xfrm>
            <a:off x="752421" y="1970256"/>
            <a:ext cx="12272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1 – Requisição requer criação de </a:t>
            </a:r>
            <a:r>
              <a:rPr lang="pt-BR" sz="1400" dirty="0" smtClean="0"/>
              <a:t>seção</a:t>
            </a:r>
            <a:endParaRPr lang="pt-BR" sz="1400" dirty="0"/>
          </a:p>
        </p:txBody>
      </p:sp>
      <p:sp>
        <p:nvSpPr>
          <p:cNvPr id="41" name="CaixaDeTexto 40"/>
          <p:cNvSpPr txBox="1"/>
          <p:nvPr/>
        </p:nvSpPr>
        <p:spPr>
          <a:xfrm>
            <a:off x="367229" y="3626440"/>
            <a:ext cx="16124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400" dirty="0" smtClean="0"/>
              <a:t>3 – Requisição requer obtenção de dados da </a:t>
            </a:r>
            <a:r>
              <a:rPr lang="pt-BR" sz="1400" dirty="0" smtClean="0"/>
              <a:t>seção</a:t>
            </a:r>
            <a:endParaRPr lang="pt-BR" sz="1400" dirty="0"/>
          </a:p>
        </p:txBody>
      </p:sp>
      <p:sp>
        <p:nvSpPr>
          <p:cNvPr id="2" name="CaixaDeTexto 1"/>
          <p:cNvSpPr txBox="1"/>
          <p:nvPr/>
        </p:nvSpPr>
        <p:spPr>
          <a:xfrm>
            <a:off x="154264" y="147990"/>
            <a:ext cx="1776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ASP .NET </a:t>
            </a:r>
            <a:r>
              <a:rPr lang="pt-BR" dirty="0" err="1" smtClean="0"/>
              <a:t>Session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9834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Demais recursos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Eviction</a:t>
            </a:r>
          </a:p>
          <a:p>
            <a:pPr lvl="1"/>
            <a:r>
              <a:rPr lang="pt-BR" dirty="0" smtClean="0"/>
              <a:t>Definição de cota máxima de memória</a:t>
            </a:r>
          </a:p>
          <a:p>
            <a:pPr lvl="1"/>
            <a:r>
              <a:rPr lang="pt-BR" dirty="0" smtClean="0"/>
              <a:t>Algoritmo de limpeza LRU</a:t>
            </a:r>
          </a:p>
          <a:p>
            <a:r>
              <a:rPr lang="pt-BR" dirty="0" smtClean="0"/>
              <a:t>Limpeza por timeout (cache / item)</a:t>
            </a:r>
          </a:p>
          <a:p>
            <a:r>
              <a:rPr lang="pt-BR" dirty="0" smtClean="0"/>
              <a:t>Mecanismo de concorrência otimista e pessimista (e-commerce)</a:t>
            </a:r>
          </a:p>
          <a:p>
            <a:r>
              <a:rPr lang="pt-BR" dirty="0" smtClean="0"/>
              <a:t>Opção cache local (com compartilhamento)</a:t>
            </a:r>
          </a:p>
          <a:p>
            <a:r>
              <a:rPr lang="pt-BR" dirty="0" smtClean="0"/>
              <a:t>Mecanismo de controle de acesso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3987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1085850"/>
            <a:ext cx="6477000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916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61048"/>
            <a:ext cx="838699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838699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584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2792</TotalTime>
  <Words>328</Words>
  <Application>Microsoft Office PowerPoint</Application>
  <PresentationFormat>Apresentação na tela (4:3)</PresentationFormat>
  <Paragraphs>107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0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Demais recursos</vt:lpstr>
      <vt:lpstr>Apresentação do PowerPoint</vt:lpstr>
      <vt:lpstr>Apresentação do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Nelson</dc:creator>
  <cp:lastModifiedBy>Nelson</cp:lastModifiedBy>
  <cp:revision>34</cp:revision>
  <dcterms:created xsi:type="dcterms:W3CDTF">2010-10-30T20:30:55Z</dcterms:created>
  <dcterms:modified xsi:type="dcterms:W3CDTF">2010-11-20T19:02:07Z</dcterms:modified>
</cp:coreProperties>
</file>